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94" r:id="rId4"/>
    <p:sldId id="295" r:id="rId5"/>
    <p:sldId id="286" r:id="rId6"/>
    <p:sldId id="297" r:id="rId7"/>
    <p:sldId id="313" r:id="rId8"/>
    <p:sldId id="299" r:id="rId9"/>
    <p:sldId id="306" r:id="rId10"/>
    <p:sldId id="280" r:id="rId11"/>
    <p:sldId id="301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лгина Наталья Васильевна" initials="ВНВ" lastIdx="0" clrIdx="0">
    <p:extLst>
      <p:ext uri="{19B8F6BF-5375-455C-9EA6-DF929625EA0E}">
        <p15:presenceInfo xmlns:p15="http://schemas.microsoft.com/office/powerpoint/2012/main" userId="S-1-5-21-3840247747-1450702109-120892074-1077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C"/>
    <a:srgbClr val="BC0A10"/>
    <a:srgbClr val="EE7B42"/>
    <a:srgbClr val="828ED8"/>
    <a:srgbClr val="4472C4"/>
    <a:srgbClr val="97A9E1"/>
    <a:srgbClr val="C00000"/>
    <a:srgbClr val="9FA9E1"/>
    <a:srgbClr val="5B9BD5"/>
    <a:srgbClr val="FD7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Лист1!$I$9:$I$25</c:f>
              <c:strCache>
                <c:ptCount val="17"/>
                <c:pt idx="1">
                  <c:v>Управление государственным и муниципальным имуществом, учреждениями и земельными ресурсами </c:v>
                </c:pt>
                <c:pt idx="2">
                  <c:v>Стратегическое планирование развития и инвестиционная привлекательность территорий </c:v>
                </c:pt>
                <c:pt idx="3">
                  <c:v>Национальная политика, межнациональные и межконфессиональные отношения</c:v>
                </c:pt>
                <c:pt idx="4">
                  <c:v>Управление социальной сферой (социальная защита, образование, здравоохранение)</c:v>
                </c:pt>
                <c:pt idx="5">
                  <c:v>Контрольно-надзорная деятельность органов государственной власти и местного самоуправления </c:v>
                </c:pt>
                <c:pt idx="6">
                  <c:v>Психология и конфликтология в ГМУ. Лидерство</c:v>
                </c:pt>
                <c:pt idx="7">
                  <c:v>Информационно-аналитические и коммуникационные технологии в ГМУ </c:v>
                </c:pt>
                <c:pt idx="8">
                  <c:v>Правовое обеспечение государственного управления и местного самоуправления </c:v>
                </c:pt>
                <c:pt idx="9">
                  <c:v>Иное</c:v>
                </c:pt>
                <c:pt idx="10">
                  <c:v>Эффективность ГМУ </c:v>
                </c:pt>
                <c:pt idx="11">
                  <c:v>Делопроизводство в сфере государственного и муниципального управления</c:v>
                </c:pt>
                <c:pt idx="12">
                  <c:v>Управление государственными и муниципальными финансами. Финансовый контроль </c:v>
                </c:pt>
                <c:pt idx="13">
                  <c:v>Государственная и муниципальная служба. Кадровое обеспечение и управление персоналом </c:v>
                </c:pt>
                <c:pt idx="14">
                  <c:v>Государственное и муниципальное управление (общие вопросы) </c:v>
                </c:pt>
                <c:pt idx="15">
                  <c:v>Антикоррупционная политика и борьба с коррупцией</c:v>
                </c:pt>
                <c:pt idx="16">
                  <c:v>Управление государственными и муниципальными закупками </c:v>
                </c:pt>
              </c:strCache>
            </c:strRef>
          </c:cat>
          <c:val>
            <c:numRef>
              <c:f>Лист1!$J$9:$J$25</c:f>
              <c:numCache>
                <c:formatCode>General</c:formatCode>
                <c:ptCount val="17"/>
                <c:pt idx="1">
                  <c:v>20</c:v>
                </c:pt>
                <c:pt idx="2">
                  <c:v>24</c:v>
                </c:pt>
                <c:pt idx="3">
                  <c:v>31</c:v>
                </c:pt>
                <c:pt idx="4">
                  <c:v>36</c:v>
                </c:pt>
                <c:pt idx="5">
                  <c:v>37</c:v>
                </c:pt>
                <c:pt idx="6">
                  <c:v>44</c:v>
                </c:pt>
                <c:pt idx="7">
                  <c:v>48</c:v>
                </c:pt>
                <c:pt idx="8">
                  <c:v>54</c:v>
                </c:pt>
                <c:pt idx="9">
                  <c:v>58</c:v>
                </c:pt>
                <c:pt idx="10">
                  <c:v>61</c:v>
                </c:pt>
                <c:pt idx="11">
                  <c:v>64</c:v>
                </c:pt>
                <c:pt idx="12">
                  <c:v>82</c:v>
                </c:pt>
                <c:pt idx="13">
                  <c:v>83</c:v>
                </c:pt>
                <c:pt idx="14">
                  <c:v>138</c:v>
                </c:pt>
                <c:pt idx="15">
                  <c:v>139</c:v>
                </c:pt>
                <c:pt idx="1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1-4D80-B2DF-18871C7809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7725256"/>
        <c:axId val="457670152"/>
        <c:axId val="0"/>
      </c:bar3DChart>
      <c:catAx>
        <c:axId val="457725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7670152"/>
        <c:crosses val="autoZero"/>
        <c:auto val="1"/>
        <c:lblAlgn val="r"/>
        <c:lblOffset val="100"/>
        <c:tickLblSkip val="1"/>
        <c:noMultiLvlLbl val="0"/>
      </c:catAx>
      <c:valAx>
        <c:axId val="4576701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772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Заключались ли соглашения (договоры)?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863817085572996"/>
          <c:y val="2.8138211765445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513316661558272E-2"/>
                  <c:y val="-0.31936127744510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05-4676-A019-98C27EB74836}"/>
                </c:ext>
              </c:extLst>
            </c:dLbl>
            <c:dLbl>
              <c:idx val="1"/>
              <c:layout>
                <c:manualLayout>
                  <c:x val="4.9517121422003395E-2"/>
                  <c:y val="-9.231536926147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05-4676-A019-98C27EB74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Лист5!$L$4:$L$5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Лист5!$M$4:$M$5</c:f>
              <c:numCache>
                <c:formatCode>General</c:formatCode>
                <c:ptCount val="2"/>
                <c:pt idx="0">
                  <c:v>40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5-4676-A019-98C27EB748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1365152"/>
        <c:axId val="431368432"/>
        <c:axId val="0"/>
      </c:bar3DChart>
      <c:catAx>
        <c:axId val="4313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1368432"/>
        <c:crosses val="autoZero"/>
        <c:auto val="1"/>
        <c:lblAlgn val="ctr"/>
        <c:lblOffset val="100"/>
        <c:noMultiLvlLbl val="0"/>
      </c:catAx>
      <c:valAx>
        <c:axId val="4313684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13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4472C4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соглашений</a:t>
            </a:r>
          </a:p>
        </c:rich>
      </c:tx>
      <c:layout>
        <c:manualLayout>
          <c:xMode val="edge"/>
          <c:yMode val="edge"/>
          <c:x val="0.33064296260754261"/>
          <c:y val="2.9940119760479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8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Лист4!$D$3</c:f>
              <c:strCache>
                <c:ptCount val="1"/>
                <c:pt idx="0">
                  <c:v>Предмет соглашений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E7E-4825-A7B1-A4040CE452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E7E-4825-A7B1-A4040CE4525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E7E-4825-A7B1-A4040CE452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E7E-4825-A7B1-A4040CE452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E7E-4825-A7B1-A4040CE45259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E7E-4825-A7B1-A4040CE45259}"/>
              </c:ext>
            </c:extLst>
          </c:dPt>
          <c:dLbls>
            <c:dLbl>
              <c:idx val="0"/>
              <c:layout>
                <c:manualLayout>
                  <c:x val="2.7786224384553557E-2"/>
                  <c:y val="-4.366267465069869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41AB86-BABB-416B-91CB-E519B2F17A3E}" type="CATEGORYNAME">
                      <a:rPr lang="ru-RU" sz="1100" b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11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/>
                    </a:pPr>
                    <a:fld id="{B3DBEB2A-49E2-43EF-95B4-609E71DAFC9F}" type="VALUE">
                      <a:rPr lang="ru-RU" sz="1100" b="1" baseline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xfrm>
                  <a:off x="4814452" y="3961018"/>
                  <a:ext cx="1654420" cy="906891"/>
                </a:xfrm>
                <a:solidFill>
                  <a:sysClr val="window" lastClr="FFFFFF"/>
                </a:solidFill>
                <a:ln w="127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1830"/>
                        <a:gd name="adj2" fmla="val -9417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516203367272585"/>
                      <c:h val="0.178165519354990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7E-4825-A7B1-A4040CE45259}"/>
                </c:ext>
              </c:extLst>
            </c:dLbl>
            <c:dLbl>
              <c:idx val="1"/>
              <c:layout>
                <c:manualLayout>
                  <c:x val="3.7842354309369872E-2"/>
                  <c:y val="0.2454437581529853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13A8E0-7242-4C47-A94B-31ED5487CF09}" type="CATEGORYNAME">
                      <a:rPr lang="ru-RU" sz="1100" b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endParaRPr lang="ru-RU" sz="900" b="0" baseline="0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+mn-lt"/>
                      <a:cs typeface="+mn-cs"/>
                    </a:endParaRPr>
                  </a:p>
                  <a:p>
                    <a:pPr>
                      <a:defRPr/>
                    </a:pPr>
                    <a:fld id="{A38E90C2-024F-44F8-939C-DBF9E2DF9311}" type="VALUE">
                      <a:rPr lang="ru-RU" sz="1100" b="1" baseline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xfrm>
                  <a:off x="255370" y="3747701"/>
                  <a:ext cx="1595009" cy="917466"/>
                </a:xfrm>
                <a:solidFill>
                  <a:sysClr val="window" lastClr="FFFFFF"/>
                </a:solidFill>
                <a:ln w="127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97"/>
                        <a:gd name="adj2" fmla="val -11642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635828549886545"/>
                      <c:h val="0.1802430571927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7E-4825-A7B1-A4040CE45259}"/>
                </c:ext>
              </c:extLst>
            </c:dLbl>
            <c:dLbl>
              <c:idx val="2"/>
              <c:layout>
                <c:manualLayout>
                  <c:x val="-5.672889296696991E-2"/>
                  <c:y val="1.995998161157999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FDE289-2F60-4C0A-90B9-162E451A8929}" type="CATEGORYNAME">
                      <a:rPr lang="ru-RU" sz="1100" b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endParaRPr lang="ru-RU" sz="11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/>
                    </a:pPr>
                    <a:fld id="{CB62B898-50DD-4E35-8F01-E534F8BA2934}" type="VALUE">
                      <a:rPr lang="ru-RU" sz="1100" b="1" baseline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 sz="1100" b="1" baseline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/>
                    </a:pPr>
                    <a:endParaRPr lang="ru-RU"/>
                  </a:p>
                </c:rich>
              </c:tx>
              <c:spPr>
                <a:xfrm>
                  <a:off x="237891" y="408312"/>
                  <a:ext cx="1654229" cy="849271"/>
                </a:xfrm>
                <a:solidFill>
                  <a:sysClr val="window" lastClr="FFFFFF"/>
                </a:solidFill>
                <a:ln w="127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238"/>
                        <a:gd name="adj2" fmla="val 7368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17361718674056"/>
                      <c:h val="0.171835659389881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7E-4825-A7B1-A4040CE45259}"/>
                </c:ext>
              </c:extLst>
            </c:dLbl>
            <c:dLbl>
              <c:idx val="3"/>
              <c:layout>
                <c:manualLayout>
                  <c:x val="4.7579143223628211E-2"/>
                  <c:y val="4.990019960079829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10BC81-FC71-43BC-BDFA-BEDB8FFF154E}" type="CATEGORYNAME">
                      <a:rPr lang="ru-RU" sz="1100" b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endParaRPr lang="ru-RU" sz="1100" b="1" baseline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/>
                    </a:pPr>
                    <a:fld id="{89C4FA46-7987-432F-8D4F-03ADEFFFCF20}" type="VALUE">
                      <a:rPr lang="ru-RU" sz="1100" b="1" baseline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xfrm>
                  <a:off x="4624000" y="442621"/>
                  <a:ext cx="1599197" cy="702752"/>
                </a:xfrm>
                <a:solidFill>
                  <a:sysClr val="window" lastClr="FFFFFF"/>
                </a:solidFill>
                <a:ln w="127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1478"/>
                        <a:gd name="adj2" fmla="val 8215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697874063167579"/>
                      <c:h val="0.138060886101812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7E-4825-A7B1-A4040CE45259}"/>
                </c:ext>
              </c:extLst>
            </c:dLbl>
            <c:dLbl>
              <c:idx val="4"/>
              <c:layout>
                <c:manualLayout>
                  <c:x val="-2.475922725106516E-2"/>
                  <c:y val="1.996007984031931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72AD33-AB17-4905-B185-4DC7D9B5895E}" type="CATEGORYNAME">
                      <a:rPr lang="ru-RU" sz="1100" b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900" b="0" baseline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+mn-lt"/>
                        <a:cs typeface="+mn-cs"/>
                      </a:rPr>
                      <a:t> </a:t>
                    </a:r>
                  </a:p>
                  <a:p>
                    <a:pPr>
                      <a:defRPr/>
                    </a:pPr>
                    <a:fld id="{B69B75E3-BDC7-4FA9-B0AC-2E9E101E4356}" type="VALUE">
                      <a:rPr lang="ru-RU" sz="1100" b="1" baseline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xfrm>
                  <a:off x="5814566" y="1208024"/>
                  <a:ext cx="929068" cy="534944"/>
                </a:xfrm>
                <a:solidFill>
                  <a:sysClr val="window" lastClr="FFFFFF"/>
                </a:solidFill>
                <a:ln w="127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6340"/>
                        <a:gd name="adj2" fmla="val 5038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465084987682776"/>
                      <c:h val="0.10509374950885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E7E-4825-A7B1-A4040CE45259}"/>
                </c:ext>
              </c:extLst>
            </c:dLbl>
            <c:dLbl>
              <c:idx val="5"/>
              <c:layout>
                <c:manualLayout>
                  <c:x val="7.3242088238258205E-3"/>
                  <c:y val="8.732544753013657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0F612F-D958-43DB-AFD6-E3B95FEE0C97}" type="CATEGORYNAME">
                      <a:rPr lang="ru-RU" sz="1100" b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endParaRPr lang="ru-RU" sz="1100" b="1" baseline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/>
                    </a:pPr>
                    <a:fld id="{D0C06B2B-237E-41FF-A081-8B2620062E8D}" type="VALUE">
                      <a:rPr lang="ru-RU" sz="1100" b="1" baseline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xfrm>
                  <a:off x="6396991" y="2116184"/>
                  <a:ext cx="471345" cy="861031"/>
                </a:xfrm>
                <a:solidFill>
                  <a:sysClr val="window" lastClr="FFFFFF"/>
                </a:solidFill>
                <a:ln w="127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52357"/>
                        <a:gd name="adj2" fmla="val -4764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7956743187075022E-2"/>
                      <c:h val="0.169156175837301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E7E-4825-A7B1-A4040CE45259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rgbClr val="0070C0"/>
                </a:solidFill>
                <a:round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Лист4!$C$4:$C$9</c:f>
              <c:strCache>
                <c:ptCount val="5"/>
                <c:pt idx="0">
                  <c:v>Целевая подготовка кадров по образовательным программам филиала</c:v>
                </c:pt>
                <c:pt idx="1">
                  <c:v>Совместное проведение различных мероприятий </c:v>
                </c:pt>
                <c:pt idx="2">
                  <c:v>Выполнение иных работ / оказание иных услуг со стороны филиала </c:v>
                </c:pt>
                <c:pt idx="3">
                  <c:v>Намерение сотрудничества без конкретизации </c:v>
                </c:pt>
                <c:pt idx="4">
                  <c:v>Иное</c:v>
                </c:pt>
              </c:strCache>
            </c:strRef>
          </c:cat>
          <c:val>
            <c:numRef>
              <c:f>Лист4!$D$4:$D$9</c:f>
              <c:numCache>
                <c:formatCode>General</c:formatCode>
                <c:ptCount val="6"/>
                <c:pt idx="0">
                  <c:v>27</c:v>
                </c:pt>
                <c:pt idx="1">
                  <c:v>13</c:v>
                </c:pt>
                <c:pt idx="2">
                  <c:v>13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7E-4825-A7B1-A4040CE4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828ED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265024089003159E-2"/>
                  <c:y val="-5.7507165240479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65-477D-8060-09F11DB777B8}"/>
                </c:ext>
              </c:extLst>
            </c:dLbl>
            <c:dLbl>
              <c:idx val="1"/>
              <c:layout>
                <c:manualLayout>
                  <c:x val="2.741738553218066E-2"/>
                  <c:y val="-5.489320318409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65-477D-8060-09F11DB777B8}"/>
                </c:ext>
              </c:extLst>
            </c:dLbl>
            <c:dLbl>
              <c:idx val="2"/>
              <c:layout>
                <c:manualLayout>
                  <c:x val="2.503326505112155E-2"/>
                  <c:y val="-5.7507165240479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65-477D-8060-09F11DB77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Лист5!$E$3:$E$5</c:f>
              <c:strCache>
                <c:ptCount val="3"/>
                <c:pt idx="0">
                  <c:v>Все программы в полном объеме обеспечены актуальными УМК, качество которых соответствует современным требованиям подготовки кадров и требованиям УМО РАНХиГС</c:v>
                </c:pt>
                <c:pt idx="1">
                  <c:v>Все программы в полном объеме обеспечены УМК, но требуется их актуализация либо адаптация к требованиям УМО РАНХиГС </c:v>
                </c:pt>
                <c:pt idx="2">
                  <c:v>Программы частично обеспечены УМК, соответствующими требованиям УМО РАНХиГС </c:v>
                </c:pt>
              </c:strCache>
            </c:strRef>
          </c:cat>
          <c:val>
            <c:numRef>
              <c:f>Лист5!$F$3:$F$5</c:f>
              <c:numCache>
                <c:formatCode>General</c:formatCode>
                <c:ptCount val="3"/>
                <c:pt idx="0">
                  <c:v>21</c:v>
                </c:pt>
                <c:pt idx="1">
                  <c:v>17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5-477D-8060-09F11DB777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3936696"/>
        <c:axId val="503931120"/>
        <c:axId val="0"/>
      </c:bar3DChart>
      <c:catAx>
        <c:axId val="503936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3931120"/>
        <c:crosses val="autoZero"/>
        <c:auto val="1"/>
        <c:lblAlgn val="r"/>
        <c:lblOffset val="100"/>
        <c:noMultiLvlLbl val="0"/>
      </c:catAx>
      <c:valAx>
        <c:axId val="50393112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393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Разрабатывались ли Вашим филиалом в 2021 году электронные курсы, электронные учебные пособия и т.п. продукты для онлайн-обучения?</a:t>
            </a:r>
            <a:endParaRPr lang="ru-RU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495178779410885E-2"/>
                  <c:y val="-2.5688206261328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4F-4F00-A907-E0D921D77FD0}"/>
                </c:ext>
              </c:extLst>
            </c:dLbl>
            <c:dLbl>
              <c:idx val="1"/>
              <c:layout>
                <c:manualLayout>
                  <c:x val="2.676626386425289E-2"/>
                  <c:y val="-2.311938563519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4F-4F00-A907-E0D921D77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Лист6!$D$3:$D$4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Лист6!$E$3:$E$4</c:f>
              <c:numCache>
                <c:formatCode>General</c:formatCode>
                <c:ptCount val="2"/>
                <c:pt idx="0">
                  <c:v>22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F-4F00-A907-E0D921D77F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4718392"/>
        <c:axId val="594727904"/>
        <c:axId val="0"/>
      </c:bar3DChart>
      <c:catAx>
        <c:axId val="59471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4727904"/>
        <c:crosses val="autoZero"/>
        <c:auto val="1"/>
        <c:lblAlgn val="ctr"/>
        <c:lblOffset val="100"/>
        <c:noMultiLvlLbl val="0"/>
      </c:catAx>
      <c:valAx>
        <c:axId val="594727904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471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>
      <a:solidFill>
        <a:srgbClr val="4472C4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 ли Ваш филиал преподавательскими и/или научными кадрами, которые в состоянии и были бы готовы принять участие в работе над УМК и/или учебными пособиями?</a:t>
            </a:r>
            <a:endParaRPr lang="ru-RU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893133492133435"/>
          <c:y val="2.56882062613283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792886611156363E-2"/>
                  <c:y val="-2.07754814483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E3-4CF8-8680-8ED6B1D9BBA4}"/>
                </c:ext>
              </c:extLst>
            </c:dLbl>
            <c:dLbl>
              <c:idx val="1"/>
              <c:layout>
                <c:manualLayout>
                  <c:x val="3.7172208705055422E-2"/>
                  <c:y val="-1.798174438292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E3-4CF8-8680-8ED6B1D9B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Лист7!$D$6:$D$7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Лист7!$E$6:$E$7</c:f>
              <c:numCache>
                <c:formatCode>General</c:formatCode>
                <c:ptCount val="2"/>
                <c:pt idx="0">
                  <c:v>34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3-4CF8-8680-8ED6B1D9BB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0054240"/>
        <c:axId val="360055880"/>
        <c:axId val="0"/>
      </c:bar3DChart>
      <c:catAx>
        <c:axId val="3600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055880"/>
        <c:crosses val="autoZero"/>
        <c:auto val="1"/>
        <c:lblAlgn val="ctr"/>
        <c:lblOffset val="100"/>
        <c:noMultiLvlLbl val="0"/>
      </c:catAx>
      <c:valAx>
        <c:axId val="36005588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0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>
      <a:solidFill>
        <a:srgbClr val="4472C4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 ли Ваш филиал учебными пособиями и УМК, подготовленными собственными силами?</a:t>
            </a:r>
            <a:endParaRPr lang="ru-RU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141422594365994E-2"/>
                  <c:y val="-1.839394195831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90-4D10-B11A-C46D70D8286B}"/>
                </c:ext>
              </c:extLst>
            </c:dLbl>
            <c:dLbl>
              <c:idx val="1"/>
              <c:layout>
                <c:manualLayout>
                  <c:x val="3.395494045720461E-2"/>
                  <c:y val="-1.839394195831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90-4D10-B11A-C46D70D82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Лист8!$D$5:$D$6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Лист8!$E$5:$E$6</c:f>
              <c:numCache>
                <c:formatCode>General</c:formatCode>
                <c:ptCount val="2"/>
                <c:pt idx="0">
                  <c:v>10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0-4D10-B11A-C46D70D828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0069000"/>
        <c:axId val="360070968"/>
        <c:axId val="0"/>
      </c:bar3DChart>
      <c:catAx>
        <c:axId val="36006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070968"/>
        <c:crosses val="autoZero"/>
        <c:auto val="1"/>
        <c:lblAlgn val="ctr"/>
        <c:lblOffset val="100"/>
        <c:noMultiLvlLbl val="0"/>
      </c:catAx>
      <c:valAx>
        <c:axId val="36007096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06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>
      <a:solidFill>
        <a:srgbClr val="4472C4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-5.253556492278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AD-4828-BB83-4646668840E7}"/>
                </c:ext>
              </c:extLst>
            </c:dLbl>
            <c:dLbl>
              <c:idx val="1"/>
              <c:layout>
                <c:manualLayout>
                  <c:x val="2.2946859903381554E-2"/>
                  <c:y val="-5.2535564922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AD-4828-BB83-4646668840E7}"/>
                </c:ext>
              </c:extLst>
            </c:dLbl>
            <c:dLbl>
              <c:idx val="2"/>
              <c:layout>
                <c:manualLayout>
                  <c:x val="2.4154589371980676E-2"/>
                  <c:y val="-5.2535564922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AD-4828-BB83-464666884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Лист9!$D$3:$D$5</c:f>
              <c:strCache>
                <c:ptCount val="3"/>
                <c:pt idx="0">
                  <c:v>Оцениваем положительно, считаем необходимым продолжить данную практику и готовы участвовать в ППК преподавателей в 2022 году</c:v>
                </c:pt>
                <c:pt idx="1">
                  <c:v>Оцениваем положительно, считаем необходимым продолжить данную практику, но участвовать в ППК преподавателей в 2022 году не планируем </c:v>
                </c:pt>
                <c:pt idx="2">
                  <c:v>Ранее не участвовали, но готовы участвовать в ППК в 2022 году</c:v>
                </c:pt>
              </c:strCache>
            </c:strRef>
          </c:cat>
          <c:val>
            <c:numRef>
              <c:f>Лист9!$E$3:$E$5</c:f>
              <c:numCache>
                <c:formatCode>General</c:formatCode>
                <c:ptCount val="3"/>
                <c:pt idx="0">
                  <c:v>37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D-4828-BB83-4646668840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6324880"/>
        <c:axId val="446321928"/>
        <c:axId val="0"/>
      </c:bar3DChart>
      <c:catAx>
        <c:axId val="44632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6321928"/>
        <c:crosses val="autoZero"/>
        <c:auto val="1"/>
        <c:lblAlgn val="r"/>
        <c:lblOffset val="100"/>
        <c:noMultiLvlLbl val="0"/>
      </c:catAx>
      <c:valAx>
        <c:axId val="44632192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632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ли Вашим филиалом проведение в 2022 году научно-практических конференций, иных научных и экспертных мероприятий общероссийского, межрегионального или регионального масштаба?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297275590551182"/>
          <c:y val="1.6129035672050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0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B1-4276-9F80-4769ABCD52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B1-4276-9F80-4769ABCD521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FB1-4276-9F80-4769ABCD5211}"/>
              </c:ext>
            </c:extLst>
          </c:dPt>
          <c:dLbls>
            <c:dLbl>
              <c:idx val="0"/>
              <c:layout>
                <c:manualLayout>
                  <c:x val="1.6995118110236206E-2"/>
                  <c:y val="7.2580766357794937E-2"/>
                </c:manualLayout>
              </c:layout>
              <c:spPr>
                <a:xfrm>
                  <a:off x="107919" y="1160609"/>
                  <a:ext cx="1685438" cy="947900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6069"/>
                        <a:gd name="adj2" fmla="val 7210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542330708661416"/>
                      <c:h val="0.20063948874766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B1-4276-9F80-4769ABCD5211}"/>
                </c:ext>
              </c:extLst>
            </c:dLbl>
            <c:dLbl>
              <c:idx val="1"/>
              <c:layout>
                <c:manualLayout>
                  <c:x val="-3.1250000000000146E-2"/>
                  <c:y val="6.048409543732431E-2"/>
                </c:manualLayout>
              </c:layout>
              <c:spPr>
                <a:xfrm>
                  <a:off x="4675734" y="3419132"/>
                  <a:ext cx="1475828" cy="1137573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0145"/>
                        <a:gd name="adj2" fmla="val -7303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241385826771654"/>
                      <c:h val="0.240786817540178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B1-4276-9F80-4769ABCD5211}"/>
                </c:ext>
              </c:extLst>
            </c:dLbl>
            <c:dLbl>
              <c:idx val="2"/>
              <c:layout>
                <c:manualLayout>
                  <c:x val="-0.16000007874015748"/>
                  <c:y val="-4.0322589180126406E-2"/>
                </c:manualLayout>
              </c:layout>
              <c:spPr>
                <a:xfrm>
                  <a:off x="800864" y="3989083"/>
                  <a:ext cx="1176327" cy="544815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5783"/>
                        <a:gd name="adj2" fmla="val -1271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24850393700784"/>
                      <c:h val="0.11531943004813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FB1-4276-9F80-4769ABCD521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Лист1!$F$3:$F$5</c:f>
              <c:strCache>
                <c:ptCount val="3"/>
                <c:pt idx="0">
                  <c:v>Да, в качестве основного (либо единственного) организатора </c:v>
                </c:pt>
                <c:pt idx="1">
                  <c:v>Да, в качестве не основного организатора (одного из соорганизаторов) </c:v>
                </c:pt>
                <c:pt idx="2">
                  <c:v>Нет</c:v>
                </c:pt>
              </c:strCache>
            </c:str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33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B1-4276-9F80-4769ABCD5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филиалам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947442724102617E-2"/>
          <c:y val="4.1678797851390004E-2"/>
          <c:w val="0.95095536930630842"/>
          <c:h val="0.9415662640749004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458640603164393E-2"/>
          <c:y val="0.74725487445777494"/>
          <c:w val="0.15050609985759567"/>
          <c:h val="0.17076547918149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ли</a:t>
            </a:r>
            <a:r>
              <a:rPr lang="ru-RU" sz="1400" b="1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Вашим филиалом</a:t>
            </a:r>
            <a:r>
              <a:rPr lang="ru-RU" sz="1400" b="1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400" b="1" i="0" u="none" strike="noStrike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конференции и иные экспертные мероприятия и, в каком формате они были организованы? 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491953515572378"/>
          <c:y val="2.1505380896067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30552133167703E-2"/>
          <c:y val="0.22093413363265887"/>
          <c:w val="0.82371437287784655"/>
          <c:h val="0.708131764484752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23-4E2E-9F33-D1F260A7D5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23-4E2E-9F33-D1F260A7D56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23-4E2E-9F33-D1F260A7D5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A23-4E2E-9F33-D1F260A7D56C}"/>
              </c:ext>
            </c:extLst>
          </c:dPt>
          <c:dLbls>
            <c:dLbl>
              <c:idx val="0"/>
              <c:layout>
                <c:manualLayout>
                  <c:x val="1.9559128629706896E-2"/>
                  <c:y val="8.8709696196278082E-2"/>
                </c:manualLayout>
              </c:layout>
              <c:spPr>
                <a:xfrm>
                  <a:off x="101600" y="3530423"/>
                  <a:ext cx="1081206" cy="544815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5048"/>
                        <a:gd name="adj2" fmla="val -934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81433054950122"/>
                      <c:h val="0.11531943004813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23-4E2E-9F33-D1F260A7D56C}"/>
                </c:ext>
              </c:extLst>
            </c:dLbl>
            <c:dLbl>
              <c:idx val="1"/>
              <c:layout>
                <c:manualLayout>
                  <c:x val="2.933854856193947E-2"/>
                  <c:y val="-4.6727213345020183E-2"/>
                </c:manualLayout>
              </c:layout>
              <c:spPr>
                <a:xfrm>
                  <a:off x="152400" y="1194443"/>
                  <a:ext cx="1162784" cy="557515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1528"/>
                        <a:gd name="adj2" fmla="val 7019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84774571274069"/>
                      <c:h val="0.118007602660147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23-4E2E-9F33-D1F260A7D56C}"/>
                </c:ext>
              </c:extLst>
            </c:dLbl>
            <c:dLbl>
              <c:idx val="2"/>
              <c:layout>
                <c:manualLayout>
                  <c:x val="-2.8116205293605999E-2"/>
                  <c:y val="-8.333335097226123E-2"/>
                </c:manualLayout>
              </c:layout>
              <c:spPr>
                <a:xfrm>
                  <a:off x="3637045" y="1130607"/>
                  <a:ext cx="1347936" cy="569387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4507"/>
                        <a:gd name="adj2" fmla="val 8337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949137660358551"/>
                      <c:h val="0.13664955055658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23-4E2E-9F33-D1F260A7D56C}"/>
                </c:ext>
              </c:extLst>
            </c:dLbl>
            <c:dLbl>
              <c:idx val="3"/>
              <c:layout>
                <c:manualLayout>
                  <c:x val="0.10677884105417794"/>
                  <c:y val="1.61290356720504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35006349251802"/>
                      <c:h val="0.12052051488453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A23-4E2E-9F33-D1F260A7D56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Лист3!$E$5:$E$8</c:f>
              <c:strCache>
                <c:ptCount val="4"/>
                <c:pt idx="0">
                  <c:v>Онлайн</c:v>
                </c:pt>
                <c:pt idx="1">
                  <c:v>Оффлайн</c:v>
                </c:pt>
                <c:pt idx="2">
                  <c:v>Смешанный формат</c:v>
                </c:pt>
                <c:pt idx="3">
                  <c:v>Не проводились</c:v>
                </c:pt>
              </c:strCache>
            </c:strRef>
          </c:cat>
          <c:val>
            <c:numRef>
              <c:f>Лист3!$F$5:$F$8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30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23-4E2E-9F33-D1F260A7D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необходимым (целесообразным) проведение подобных конференций?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58195819581959"/>
          <c:y val="2.1331066977450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243793243793197E-2"/>
                  <c:y val="-3.9095095279159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65-4311-B075-3924C77E2763}"/>
                </c:ext>
              </c:extLst>
            </c:dLbl>
            <c:dLbl>
              <c:idx val="1"/>
              <c:layout>
                <c:manualLayout>
                  <c:x val="4.3243793243793245E-2"/>
                  <c:y val="-2.6063396852773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65-4311-B075-3924C77E2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Лист11!$F$3:$F$4</c:f>
              <c:strCache>
                <c:ptCount val="2"/>
                <c:pt idx="0">
                  <c:v>Да</c:v>
                </c:pt>
                <c:pt idx="1">
                  <c:v>Не знаю</c:v>
                </c:pt>
              </c:strCache>
            </c:strRef>
          </c:cat>
          <c:val>
            <c:numRef>
              <c:f>Лист11!$G$3:$G$4</c:f>
              <c:numCache>
                <c:formatCode>General</c:formatCode>
                <c:ptCount val="2"/>
                <c:pt idx="0">
                  <c:v>42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311-B075-3924C77E27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998880"/>
        <c:axId val="452002160"/>
        <c:axId val="0"/>
      </c:bar3DChart>
      <c:catAx>
        <c:axId val="45199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2002160"/>
        <c:crosses val="autoZero"/>
        <c:auto val="1"/>
        <c:lblAlgn val="ctr"/>
        <c:lblOffset val="100"/>
        <c:noMultiLvlLbl val="0"/>
      </c:catAx>
      <c:valAx>
        <c:axId val="4520021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199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 необходимым (целесообразным) участие экспертов головного кампуса Академии в научно-практических конференциях и иных научных и экспертных мероприятиях, в которых филиал выступает основным (либо единственным) организатором?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390101892285261E-2"/>
                  <c:y val="-4.799490069926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5B-44BB-98E5-1BC2A957555E}"/>
                </c:ext>
              </c:extLst>
            </c:dLbl>
            <c:dLbl>
              <c:idx val="1"/>
              <c:layout>
                <c:manualLayout>
                  <c:x val="4.0433446546983519E-2"/>
                  <c:y val="-4.7994900699264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5B-44BB-98E5-1BC2A9575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Лист12!$E$4:$E$5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Лист12!$F$4:$F$5</c:f>
              <c:numCache>
                <c:formatCode>General</c:formatCode>
                <c:ptCount val="2"/>
                <c:pt idx="0">
                  <c:v>37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B-44BB-98E5-1BC2A9575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3916688"/>
        <c:axId val="503919640"/>
        <c:axId val="0"/>
      </c:bar3DChart>
      <c:catAx>
        <c:axId val="50391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3919640"/>
        <c:crosses val="autoZero"/>
        <c:auto val="1"/>
        <c:lblAlgn val="ctr"/>
        <c:lblOffset val="100"/>
        <c:noMultiLvlLbl val="0"/>
      </c:catAx>
      <c:valAx>
        <c:axId val="50391964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391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 ли Ваш филиал </a:t>
            </a:r>
            <a:endParaRPr lang="ru-RU" sz="1600" b="1" i="0" baseline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/>
            </a:pPr>
            <a:r>
              <a:rPr lang="ru-RU" sz="1600" b="1" i="0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sz="1600" b="1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научные и экспертные работы по указанной тематике?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29121798741208E-2"/>
                  <c:y val="-2.81864908625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D9-4210-9760-897823021A10}"/>
                </c:ext>
              </c:extLst>
            </c:dLbl>
            <c:dLbl>
              <c:idx val="1"/>
              <c:layout>
                <c:manualLayout>
                  <c:x val="4.7401493072383671E-2"/>
                  <c:y val="-3.331130738306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D9-4210-9760-897823021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Лист2!$G$5:$G$6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Лист2!$H$5:$H$6</c:f>
              <c:numCache>
                <c:formatCode>General</c:formatCode>
                <c:ptCount val="2"/>
                <c:pt idx="0">
                  <c:v>34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9-4210-9760-897823021A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1925408"/>
        <c:axId val="371927048"/>
        <c:axId val="0"/>
      </c:bar3DChart>
      <c:catAx>
        <c:axId val="3719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1927048"/>
        <c:crosses val="autoZero"/>
        <c:auto val="1"/>
        <c:lblAlgn val="ctr"/>
        <c:lblOffset val="100"/>
        <c:noMultiLvlLbl val="0"/>
      </c:catAx>
      <c:valAx>
        <c:axId val="37192704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192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ли результаты научных или экспертных работ, исследований?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12-402D-BF8D-819C971026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12-402D-BF8D-819C9710261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12-402D-BF8D-819C97102616}"/>
              </c:ext>
            </c:extLst>
          </c:dPt>
          <c:dLbls>
            <c:dLbl>
              <c:idx val="0"/>
              <c:layout>
                <c:manualLayout>
                  <c:x val="-7.0911580594679335E-2"/>
                  <c:y val="-0.12043318823108079"/>
                </c:manualLayout>
              </c:layout>
              <c:spPr>
                <a:xfrm>
                  <a:off x="4652729" y="915165"/>
                  <a:ext cx="1379136" cy="950387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2202"/>
                        <a:gd name="adj2" fmla="val 9023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242837603046097"/>
                      <c:h val="0.166130208674861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D12-402D-BF8D-819C97102616}"/>
                </c:ext>
              </c:extLst>
            </c:dLbl>
            <c:dLbl>
              <c:idx val="1"/>
              <c:layout>
                <c:manualLayout>
                  <c:x val="-3.032081377151799E-2"/>
                  <c:y val="-5.4464391100170997E-2"/>
                </c:manualLayout>
              </c:layout>
              <c:spPr>
                <a:xfrm>
                  <a:off x="224736" y="3692457"/>
                  <a:ext cx="1924130" cy="892277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8770"/>
                        <a:gd name="adj2" fmla="val -9559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595144356955379"/>
                      <c:h val="0.18002976025341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12-402D-BF8D-819C97102616}"/>
                </c:ext>
              </c:extLst>
            </c:dLbl>
            <c:dLbl>
              <c:idx val="2"/>
              <c:layout>
                <c:manualLayout>
                  <c:x val="3.7167449139280127E-2"/>
                  <c:y val="1.0088221494642341E-7"/>
                </c:manualLayout>
              </c:layout>
              <c:spPr>
                <a:xfrm>
                  <a:off x="241299" y="771370"/>
                  <a:ext cx="1561409" cy="1050329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028"/>
                        <a:gd name="adj2" fmla="val 6861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050389387946225"/>
                      <c:h val="0.21191923369869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D12-402D-BF8D-819C9710261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Лист3!$E$4:$E$6</c:f>
              <c:strCache>
                <c:ptCount val="3"/>
                <c:pt idx="0">
                  <c:v>Опубликованы в 2021 году </c:v>
                </c:pt>
                <c:pt idx="1">
                  <c:v>Планируются к опубликованию в 2022 году </c:v>
                </c:pt>
                <c:pt idx="2">
                  <c:v>Не опубликованы и не планируются к опубликованию </c:v>
                </c:pt>
              </c:strCache>
            </c:strRef>
          </c:cat>
          <c:val>
            <c:numRef>
              <c:f>Лист3!$F$4:$F$6</c:f>
              <c:numCache>
                <c:formatCode>General</c:formatCode>
                <c:ptCount val="3"/>
                <c:pt idx="0">
                  <c:v>22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12-402D-BF8D-819C97102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985507246376812E-2"/>
                  <c:y val="-8.172198987989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46-4532-8F8D-9C64DDED30E3}"/>
                </c:ext>
              </c:extLst>
            </c:dLbl>
            <c:dLbl>
              <c:idx val="1"/>
              <c:layout>
                <c:manualLayout>
                  <c:x val="3.5024154589371984E-2"/>
                  <c:y val="-8.172198987989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46-4532-8F8D-9C64DDED3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Лист4!$E$5:$E$6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Лист4!$F$5:$F$6</c:f>
              <c:numCache>
                <c:formatCode>General</c:formatCode>
                <c:ptCount val="2"/>
                <c:pt idx="0">
                  <c:v>38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6-4532-8F8D-9C64DDED30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8517872"/>
        <c:axId val="378510000"/>
        <c:axId val="0"/>
      </c:bar3DChart>
      <c:catAx>
        <c:axId val="37851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8510000"/>
        <c:crosses val="autoZero"/>
        <c:auto val="1"/>
        <c:lblAlgn val="ctr"/>
        <c:lblOffset val="100"/>
        <c:noMultiLvlLbl val="0"/>
      </c:catAx>
      <c:valAx>
        <c:axId val="3785100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85178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человек</a:t>
            </a:r>
            <a:r>
              <a:rPr lang="ru-RU" sz="18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прошедших подготовку (всего – 47 972 чел.)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281304751280532E-2"/>
          <c:y val="0.24491246736847616"/>
          <c:w val="0.82820082476575241"/>
          <c:h val="0.703363500454714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филиалам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3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974336125626091E-2"/>
          <c:y val="9.1351334260927522E-2"/>
          <c:w val="0.93507353244791591"/>
          <c:h val="0.908648665739072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1C-42FE-BE8E-C20FF0858B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1C-42FE-BE8E-C20FF0858B56}"/>
              </c:ext>
            </c:extLst>
          </c:dPt>
          <c:dLbls>
            <c:dLbl>
              <c:idx val="0"/>
              <c:layout>
                <c:manualLayout>
                  <c:x val="-1.302929354416054E-2"/>
                  <c:y val="-5.862946207151887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9DB7621-7765-4629-AB52-2B0A8C67723C}" type="CATEGORYNAME">
                      <a:rPr lang="ru-RU"/>
                      <a:pPr>
                        <a:defRPr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  <a:endParaRPr lang="ru-RU" baseline="0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EA33EBD-1AF4-4874-ABBF-CC7133CA0C55}" type="VALUE">
                      <a:rPr lang="ru-RU" baseline="0" smtClean="0"/>
                      <a:pPr>
                        <a:defRPr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xfrm>
                  <a:off x="170499" y="712046"/>
                  <a:ext cx="654328" cy="517768"/>
                </a:xfrm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347"/>
                        <a:gd name="adj2" fmla="val 10103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473087830016902"/>
                      <c:h val="0.116625120140300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1C-42FE-BE8E-C20FF0858B56}"/>
                </c:ext>
              </c:extLst>
            </c:dLbl>
            <c:dLbl>
              <c:idx val="1"/>
              <c:layout>
                <c:manualLayout>
                  <c:x val="-1.7135704362397003E-2"/>
                  <c:y val="0.106939510445595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BF266CA-1C79-4EAB-B322-FF177A5199EF}" type="CATEGORYNAME">
                      <a:rPr lang="ru-RU" smtClean="0"/>
                      <a:pPr>
                        <a:defRPr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 </a:t>
                    </a:r>
                    <a:fld id="{B036BE97-88A7-4ADB-B453-68003FF1A0E2}" type="VALUE">
                      <a:rPr lang="ru-RU" baseline="0"/>
                      <a:pPr>
                        <a:defRPr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xfrm>
                  <a:off x="3754849" y="3577313"/>
                  <a:ext cx="595316" cy="576266"/>
                </a:xfrm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087"/>
                        <a:gd name="adj2" fmla="val -15888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643046063284567"/>
                      <c:h val="0.10691636478142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1C-42FE-BE8E-C20FF0858B56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Лист1!$E$4:$E$5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Лист1!$F$4:$F$5</c:f>
              <c:numCache>
                <c:formatCode>General</c:formatCode>
                <c:ptCount val="2"/>
                <c:pt idx="0">
                  <c:v>44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C-42FE-BE8E-C20FF0858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9735635720568263E-2"/>
          <c:y val="0.81214579122022634"/>
          <c:w val="0.12386786492389237"/>
          <c:h val="0.12515090329657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человек прошедших подготовку (всего – 58 </a:t>
            </a:r>
            <a:r>
              <a:rPr lang="ru-RU" sz="1800" b="1" i="0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347 </a:t>
            </a:r>
            <a:r>
              <a:rPr lang="ru-RU" sz="1800" b="1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чел.)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3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50-4B3E-A68D-B7F80561BB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50-4B3E-A68D-B7F80561BBB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50-4B3E-A68D-B7F80561BBBB}"/>
              </c:ext>
            </c:extLst>
          </c:dPt>
          <c:dLbls>
            <c:dLbl>
              <c:idx val="0"/>
              <c:layout>
                <c:manualLayout>
                  <c:x val="-2.3125540846903776E-2"/>
                  <c:y val="-1.231662957891133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F50E1B-A011-433C-8F15-0FFE62B6E6AA}" type="CATEGORYNAME">
                      <a:rPr lang="ru-RU" sz="1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E5713CFA-7D79-49BE-9392-CEC7FD69694D}" type="VALUE">
                      <a:rPr lang="ru-RU" sz="1200" b="1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 sz="1200" b="1" baseline="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xfrm>
                  <a:off x="3722794" y="3926760"/>
                  <a:ext cx="1841961" cy="600134"/>
                </a:xfrm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574"/>
                        <a:gd name="adj2" fmla="val -15648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435126978337512"/>
                      <c:h val="0.12840936323176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50-4B3E-A68D-B7F80561BBBB}"/>
                </c:ext>
              </c:extLst>
            </c:dLbl>
            <c:dLbl>
              <c:idx val="1"/>
              <c:layout>
                <c:manualLayout>
                  <c:x val="4.0871934604904632E-2"/>
                  <c:y val="6.53095044505306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C57CB4-F54B-4641-8FD1-227CE45A9A24}" type="CATEGORYNAME">
                      <a:rPr lang="ru-RU" sz="1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9FFD5A99-13A1-4410-B1E8-B093117C7EA4}" type="VALUE">
                      <a:rPr lang="ru-RU" sz="1200" b="1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 sz="1200" b="1" baseline="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xfrm>
                  <a:off x="0" y="3859084"/>
                  <a:ext cx="1674431" cy="652645"/>
                </a:xfrm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1560"/>
                        <a:gd name="adj2" fmla="val -13488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9375478269576"/>
                      <c:h val="0.139645241355700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50-4B3E-A68D-B7F80561BBBB}"/>
                </c:ext>
              </c:extLst>
            </c:dLbl>
            <c:dLbl>
              <c:idx val="2"/>
              <c:layout>
                <c:manualLayout>
                  <c:x val="0.14465518104514866"/>
                  <c:y val="2.985942314275930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A41378-A98F-45F3-A6BE-A7D42F407AFC}" type="CATEGORYNAME">
                      <a:rPr lang="ru-RU" sz="1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BFC6814F-F123-4B7F-A2EB-A225C47E519E}" type="VALUE">
                      <a:rPr lang="ru-RU" sz="1200" b="1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 sz="1200" b="1" baseline="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xfrm>
                  <a:off x="3964628" y="842874"/>
                  <a:ext cx="1565910" cy="574734"/>
                </a:xfrm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1487"/>
                        <a:gd name="adj2" fmla="val 1221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97275204359673"/>
                      <c:h val="0.122974580623074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A50-4B3E-A68D-B7F80561BBB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Лист2!$F$5:$F$7</c:f>
              <c:strCache>
                <c:ptCount val="3"/>
                <c:pt idx="0">
                  <c:v>государственные служащие</c:v>
                </c:pt>
                <c:pt idx="1">
                  <c:v>муниципальные служащие</c:v>
                </c:pt>
                <c:pt idx="2">
                  <c:v>иные категории</c:v>
                </c:pt>
              </c:strCache>
            </c:strRef>
          </c:cat>
          <c:val>
            <c:numRef>
              <c:f>Лист2!$G$5:$G$7</c:f>
              <c:numCache>
                <c:formatCode>General</c:formatCode>
                <c:ptCount val="3"/>
                <c:pt idx="0">
                  <c:v>9754</c:v>
                </c:pt>
                <c:pt idx="1">
                  <c:v>8701</c:v>
                </c:pt>
                <c:pt idx="2">
                  <c:v>39892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50-4B3E-A68D-B7F80561B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4935024"/>
        <c:axId val="444931416"/>
        <c:axId val="0"/>
      </c:bar3DChart>
      <c:catAx>
        <c:axId val="44493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4931416"/>
        <c:crosses val="autoZero"/>
        <c:auto val="1"/>
        <c:lblAlgn val="ctr"/>
        <c:lblOffset val="100"/>
        <c:noMultiLvlLbl val="0"/>
      </c:catAx>
      <c:valAx>
        <c:axId val="44493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493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</a:t>
            </a:r>
            <a:r>
              <a:rPr lang="ru-RU" sz="16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</a:t>
            </a:r>
            <a:endParaRPr lang="ru-RU" sz="16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реализованных </a:t>
            </a:r>
            <a:r>
              <a:rPr lang="ru-RU" sz="16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ДПО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122803685204631E-2"/>
                  <c:y val="-2.567558114757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76-47C2-84A5-6366084042F2}"/>
                </c:ext>
              </c:extLst>
            </c:dLbl>
            <c:dLbl>
              <c:idx val="1"/>
              <c:layout>
                <c:manualLayout>
                  <c:x val="2.8947364422245467E-2"/>
                  <c:y val="-2.824313926233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76-47C2-84A5-6366084042F2}"/>
                </c:ext>
              </c:extLst>
            </c:dLbl>
            <c:dLbl>
              <c:idx val="2"/>
              <c:layout>
                <c:manualLayout>
                  <c:x val="2.6535084053725004E-2"/>
                  <c:y val="-2.310802303281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76-47C2-84A5-636608404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Лист3!$F$5:$F$7</c:f>
              <c:strCache>
                <c:ptCount val="3"/>
                <c:pt idx="0">
                  <c:v>Южно-Российский</c:v>
                </c:pt>
                <c:pt idx="1">
                  <c:v>Нижегородский</c:v>
                </c:pt>
                <c:pt idx="2">
                  <c:v>Северо-Западный</c:v>
                </c:pt>
              </c:strCache>
            </c:strRef>
          </c:cat>
          <c:val>
            <c:numRef>
              <c:f>Лист3!$G$5:$G$7</c:f>
              <c:numCache>
                <c:formatCode>General</c:formatCode>
                <c:ptCount val="3"/>
                <c:pt idx="0">
                  <c:v>147</c:v>
                </c:pt>
                <c:pt idx="1">
                  <c:v>98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6-47C2-84A5-636608404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598992"/>
        <c:axId val="363599648"/>
        <c:axId val="0"/>
      </c:bar3DChart>
      <c:catAx>
        <c:axId val="36359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3599648"/>
        <c:crosses val="autoZero"/>
        <c:auto val="1"/>
        <c:lblAlgn val="ctr"/>
        <c:lblOffset val="100"/>
        <c:noMultiLvlLbl val="0"/>
      </c:catAx>
      <c:valAx>
        <c:axId val="36359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359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количество </a:t>
            </a:r>
            <a:endParaRPr lang="ru-RU" sz="1600" b="1" i="0" baseline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0" baseline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реализованных программ </a:t>
            </a:r>
            <a:r>
              <a:rPr lang="ru-RU" sz="1600" b="1" i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ДПО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24145143879669E-2"/>
          <c:y val="0.15097241714773002"/>
          <c:w val="0.90676046842074276"/>
          <c:h val="0.667615247979614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828ED8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6.88647723612587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545908944503671E-2"/>
                      <c:h val="4.3134976327922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E5-455F-A617-A19DFDA92C18}"/>
                </c:ext>
              </c:extLst>
            </c:dLbl>
            <c:dLbl>
              <c:idx val="2"/>
              <c:layout>
                <c:manualLayout>
                  <c:x val="1.1477462060209862E-2"/>
                  <c:y val="-4.70713549982410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E5-455F-A617-A19DFDA92C18}"/>
                </c:ext>
              </c:extLst>
            </c:dLbl>
            <c:dLbl>
              <c:idx val="3"/>
              <c:layout>
                <c:manualLayout>
                  <c:x val="1.14774620602098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E5-455F-A617-A19DFDA92C18}"/>
                </c:ext>
              </c:extLst>
            </c:dLbl>
            <c:dLbl>
              <c:idx val="4"/>
              <c:layout>
                <c:manualLayout>
                  <c:x val="2.29549241204188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E5-455F-A617-A19DFDA92C18}"/>
                </c:ext>
              </c:extLst>
            </c:dLbl>
            <c:dLbl>
              <c:idx val="5"/>
              <c:layout>
                <c:manualLayout>
                  <c:x val="1.1477462060209862E-2"/>
                  <c:y val="-2.5675581147573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5-455F-A617-A19DFDA92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Лист4!$F$8:$F$19</c:f>
              <c:strCache>
                <c:ptCount val="5"/>
                <c:pt idx="0">
                  <c:v>Тульский</c:v>
                </c:pt>
                <c:pt idx="1">
                  <c:v>Псковский</c:v>
                </c:pt>
                <c:pt idx="2">
                  <c:v>Приморский</c:v>
                </c:pt>
                <c:pt idx="3">
                  <c:v>Омский</c:v>
                </c:pt>
                <c:pt idx="4">
                  <c:v>Дзержинский</c:v>
                </c:pt>
              </c:strCache>
            </c:strRef>
          </c:cat>
          <c:val>
            <c:numRef>
              <c:f>Лист4!$G$8:$G$19</c:f>
              <c:numCache>
                <c:formatCode>General</c:formatCode>
                <c:ptCount val="12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5-455F-A617-A19DFDA92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gapDepth val="305"/>
        <c:shape val="box"/>
        <c:axId val="462761808"/>
        <c:axId val="462762136"/>
        <c:axId val="0"/>
      </c:bar3DChart>
      <c:catAx>
        <c:axId val="46276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2762136"/>
        <c:crosses val="autoZero"/>
        <c:auto val="1"/>
        <c:lblAlgn val="ctr"/>
        <c:lblOffset val="100"/>
        <c:tickLblSkip val="1"/>
        <c:noMultiLvlLbl val="0"/>
      </c:catAx>
      <c:valAx>
        <c:axId val="462762136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27618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4472C4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9418913842505E-2"/>
          <c:y val="2.3349139965684117E-2"/>
          <c:w val="0.94823529411764707"/>
          <c:h val="0.90018748256283465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7957840"/>
        <c:axId val="407949312"/>
      </c:barChart>
      <c:catAx>
        <c:axId val="407957840"/>
        <c:scaling>
          <c:orientation val="minMax"/>
        </c:scaling>
        <c:delete val="1"/>
        <c:axPos val="l"/>
        <c:majorTickMark val="none"/>
        <c:minorTickMark val="none"/>
        <c:tickLblPos val="nextTo"/>
        <c:crossAx val="407949312"/>
        <c:crosses val="autoZero"/>
        <c:auto val="1"/>
        <c:lblAlgn val="ctr"/>
        <c:lblOffset val="100"/>
        <c:noMultiLvlLbl val="0"/>
      </c:catAx>
      <c:valAx>
        <c:axId val="407949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795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0.1809</cdr:x>
      <cdr:y>0.84348</cdr:y>
    </cdr:from>
    <cdr:to>
      <cdr:x>0.67115</cdr:x>
      <cdr:y>0.93032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3387" y="4125433"/>
          <a:ext cx="2583712" cy="424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0.12441</cdr:x>
      <cdr:y>0.84565</cdr:y>
    </cdr:from>
    <cdr:to>
      <cdr:x>0.75387</cdr:x>
      <cdr:y>0.93032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5675" y="4136065"/>
          <a:ext cx="3317359" cy="41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i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0.12712</cdr:x>
      <cdr:y>0.86877</cdr:y>
    </cdr:from>
    <cdr:to>
      <cdr:x>0.74287</cdr:x>
      <cdr:y>0.96959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622" y="3764431"/>
          <a:ext cx="2773680" cy="436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1" i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Балаковский</a:t>
          </a: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филиал)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997F8-AB94-4EFA-8634-5A591CEADA20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5B75B-333B-413E-A801-F804040DF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5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1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5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0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3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4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1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2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9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2443-1C9D-4106-BB23-E77405BE6FD2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BA08-6002-4B9B-B415-0BC70EA8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0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88720"/>
            <a:ext cx="9144000" cy="277368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обзор результатов опроса филиалов об образовательной и научно-экспертной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2021 года</a:t>
            </a:r>
            <a:endParaRPr lang="ru-RU" sz="4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25817"/>
            <a:ext cx="9144000" cy="173643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филиалов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(Ижевский, Иркутский, Саранский и Тольяттинский филиалы не участвовали в опросе)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416560"/>
            <a:ext cx="2444708" cy="79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322" y="396171"/>
            <a:ext cx="274343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4560"/>
            <a:ext cx="10515600" cy="2804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экспертная деятельность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58159"/>
            <a:ext cx="10515600" cy="2235201"/>
          </a:xfrm>
        </p:spPr>
        <p:txBody>
          <a:bodyPr/>
          <a:lstStyle/>
          <a:p>
            <a:pPr marL="0" indent="0" algn="ctr">
              <a:buNone/>
            </a:pP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6" y="401284"/>
            <a:ext cx="2444708" cy="792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116" y="467322"/>
            <a:ext cx="274343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862" y="286326"/>
            <a:ext cx="9302378" cy="157941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конференции и иные научные и экспертные мероприятия общероссийского, межрегионального или регионального масштаба по проблемам ГМУ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филиалов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4" y="679761"/>
            <a:ext cx="2444708" cy="792549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00533"/>
              </p:ext>
            </p:extLst>
          </p:nvPr>
        </p:nvGraphicFramePr>
        <p:xfrm>
          <a:off x="5638800" y="1676400"/>
          <a:ext cx="63500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570881"/>
              </p:ext>
            </p:extLst>
          </p:nvPr>
        </p:nvGraphicFramePr>
        <p:xfrm>
          <a:off x="230909" y="1676400"/>
          <a:ext cx="5194531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5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618" y="472404"/>
            <a:ext cx="9541164" cy="9130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серии совместных с филиалами РАНХиГС межрегиональных научно-практических конференций по актуальным аспектам местного самоуправления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филиалов РАНХиГС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2" y="472405"/>
            <a:ext cx="2444708" cy="792549"/>
          </a:xfrm>
          <a:prstGeom prst="rect">
            <a:avLst/>
          </a:prstGeom>
        </p:spPr>
      </p:pic>
      <p:graphicFrame>
        <p:nvGraphicFramePr>
          <p:cNvPr id="8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9431117"/>
              </p:ext>
            </p:extLst>
          </p:nvPr>
        </p:nvGraphicFramePr>
        <p:xfrm>
          <a:off x="411480" y="1564642"/>
          <a:ext cx="4617720" cy="476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3286041"/>
              </p:ext>
            </p:extLst>
          </p:nvPr>
        </p:nvGraphicFramePr>
        <p:xfrm>
          <a:off x="5449824" y="1564642"/>
          <a:ext cx="6281928" cy="476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40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82" y="443345"/>
            <a:ext cx="11037454" cy="110900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 экспертные работы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управления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7" y="519203"/>
            <a:ext cx="2444708" cy="79254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5700726"/>
              </p:ext>
            </p:extLst>
          </p:nvPr>
        </p:nvGraphicFramePr>
        <p:xfrm>
          <a:off x="340787" y="1487054"/>
          <a:ext cx="4607133" cy="49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9204228"/>
              </p:ext>
            </p:extLst>
          </p:nvPr>
        </p:nvGraphicFramePr>
        <p:xfrm>
          <a:off x="5384800" y="1487054"/>
          <a:ext cx="6492240" cy="49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120" y="284445"/>
            <a:ext cx="8488680" cy="15411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 Ваш филиал, по Вашему мнению, центром компетенций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признанной на межрегиональном или региональном уровне экспертной организацией) по вопросам государственного и муниципального управления?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6" y="467325"/>
            <a:ext cx="2444708" cy="79254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461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67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892" y="1775637"/>
            <a:ext cx="11291777" cy="17224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ДЕЯТЕЛЬНОСТЬ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2" y="472405"/>
            <a:ext cx="244470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3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654" y="457636"/>
            <a:ext cx="9278751" cy="10096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Реализовывались ли Вашим филиалом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образовательные программы дополнительного профессионального образования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управления?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059070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109215"/>
              </p:ext>
            </p:extLst>
          </p:nvPr>
        </p:nvGraphicFramePr>
        <p:xfrm>
          <a:off x="343786" y="1626781"/>
          <a:ext cx="5015024" cy="48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7203145"/>
              </p:ext>
            </p:extLst>
          </p:nvPr>
        </p:nvGraphicFramePr>
        <p:xfrm>
          <a:off x="5631712" y="1626781"/>
          <a:ext cx="6191693" cy="48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86" y="457636"/>
            <a:ext cx="2444708" cy="79254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075006"/>
              </p:ext>
            </p:extLst>
          </p:nvPr>
        </p:nvGraphicFramePr>
        <p:xfrm>
          <a:off x="565298" y="1737361"/>
          <a:ext cx="4504542" cy="443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509661"/>
              </p:ext>
            </p:extLst>
          </p:nvPr>
        </p:nvGraphicFramePr>
        <p:xfrm>
          <a:off x="6019800" y="1737361"/>
          <a:ext cx="559308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11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20" y="304800"/>
            <a:ext cx="11746807" cy="1117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ДПО для кадров ГМУ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 филиалов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всего 1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 программ)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1716647"/>
              </p:ext>
            </p:extLst>
          </p:nvPr>
        </p:nvGraphicFramePr>
        <p:xfrm>
          <a:off x="6199909" y="1871807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02" y="515255"/>
            <a:ext cx="2444708" cy="792549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8903332"/>
              </p:ext>
            </p:extLst>
          </p:nvPr>
        </p:nvGraphicFramePr>
        <p:xfrm>
          <a:off x="377102" y="1518260"/>
          <a:ext cx="6051130" cy="47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29292"/>
              </p:ext>
            </p:extLst>
          </p:nvPr>
        </p:nvGraphicFramePr>
        <p:xfrm>
          <a:off x="6729985" y="1518260"/>
          <a:ext cx="5029200" cy="47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38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680" y="518091"/>
            <a:ext cx="9347200" cy="8738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(тематика) программ подготовки кадров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службы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3360" y="1212112"/>
            <a:ext cx="5679440" cy="49648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7858261"/>
              </p:ext>
            </p:extLst>
          </p:nvPr>
        </p:nvGraphicFramePr>
        <p:xfrm>
          <a:off x="1097280" y="1310640"/>
          <a:ext cx="1085088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518091"/>
            <a:ext cx="2444708" cy="79254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76723"/>
              </p:ext>
            </p:extLst>
          </p:nvPr>
        </p:nvGraphicFramePr>
        <p:xfrm>
          <a:off x="213360" y="1310641"/>
          <a:ext cx="11653520" cy="517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32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960" y="221673"/>
            <a:ext cx="9845040" cy="146901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(договоры) с органами государственной власти, местного самоуправления, объединениями муниципальных образований (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5" y="487328"/>
            <a:ext cx="2444708" cy="792549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6471533"/>
              </p:ext>
            </p:extLst>
          </p:nvPr>
        </p:nvGraphicFramePr>
        <p:xfrm>
          <a:off x="331335" y="1402080"/>
          <a:ext cx="4597281" cy="509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4280713"/>
              </p:ext>
            </p:extLst>
          </p:nvPr>
        </p:nvGraphicFramePr>
        <p:xfrm>
          <a:off x="5111497" y="1402080"/>
          <a:ext cx="6748272" cy="509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04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042" y="487328"/>
            <a:ext cx="9196218" cy="10969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программ дополнительного образования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служащих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учебно-методическими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комплексами (собственная оценка)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2486271"/>
              </p:ext>
            </p:extLst>
          </p:nvPr>
        </p:nvGraphicFramePr>
        <p:xfrm>
          <a:off x="244549" y="1318438"/>
          <a:ext cx="5582093" cy="525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047759"/>
              </p:ext>
            </p:extLst>
          </p:nvPr>
        </p:nvGraphicFramePr>
        <p:xfrm>
          <a:off x="446567" y="1435949"/>
          <a:ext cx="10653824" cy="485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35" y="487328"/>
            <a:ext cx="244470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5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34" y="580661"/>
            <a:ext cx="9156441" cy="10286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деятельности Академии по актуализации разработанных и созданию новых УМК и учебных пособий по т.н. «стандартным» программам дополнительного образования для системы МСУ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6" y="485637"/>
            <a:ext cx="2444708" cy="792549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06761"/>
              </p:ext>
            </p:extLst>
          </p:nvPr>
        </p:nvGraphicFramePr>
        <p:xfrm>
          <a:off x="173736" y="1691639"/>
          <a:ext cx="3730752" cy="473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461374"/>
              </p:ext>
            </p:extLst>
          </p:nvPr>
        </p:nvGraphicFramePr>
        <p:xfrm>
          <a:off x="4050792" y="1691639"/>
          <a:ext cx="4242816" cy="473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248203"/>
              </p:ext>
            </p:extLst>
          </p:nvPr>
        </p:nvGraphicFramePr>
        <p:xfrm>
          <a:off x="8439912" y="1691639"/>
          <a:ext cx="3602736" cy="473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45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088" y="506159"/>
            <a:ext cx="9011920" cy="1414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2015 года Академия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программы повышения квалификации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в сфере муниципального управления.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данную инициативу и готовность к участию в подобных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преподавателей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6" y="506159"/>
            <a:ext cx="2444708" cy="79254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5270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3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3544</TotalTime>
  <Words>582</Words>
  <Application>Microsoft Office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Краткий обзор результатов опроса филиалов об образовательной и научно-экспертной деятельности  по итогам 2021 года</vt:lpstr>
      <vt:lpstr>I. ОБРАЗОВАТЕЛЬНАЯ ДЕЯТЕЛЬНОСТЬ</vt:lpstr>
      <vt:lpstr>Реализовывались ли Вашим филиалом в 2021 году образовательные программы дополнительного профессионального образования  кадров государственного и муниципального управления? </vt:lpstr>
      <vt:lpstr>Реализация программ ДПО для кадров ГМУ (45 филиалов – всего 1 713 программ)</vt:lpstr>
      <vt:lpstr>Основные направления (тематика) программ подготовки кадров  государственной и муниципальной службы </vt:lpstr>
      <vt:lpstr>Соглашения (договоры) с органами государственной власти, местного самоуправления, объединениями муниципальных образований (2021 г.) </vt:lpstr>
      <vt:lpstr>Обеспеченность программ дополнительного образования  государственных и муниципальных служащих  учебно-методическими комплексами (собственная оценка)</vt:lpstr>
      <vt:lpstr>Оценка деятельности Академии по актуализации разработанных и созданию новых УМК и учебных пособий по т.н. «стандартным» программам дополнительного образования для системы МСУ </vt:lpstr>
      <vt:lpstr>С 2015 года Академия проводит специальные программы повышения квалификации для преподавателей в сфере муниципального управления.  Оцените данную инициативу и готовность к участию в подобных программах для преподавателей в будущем. </vt:lpstr>
      <vt:lpstr> II. Научная и экспертная деятельность </vt:lpstr>
      <vt:lpstr>Научно-практические конференции и иные научные и экспертные мероприятия общероссийского, межрегионального или регионального масштаба по проблемам ГМУ с участием филиалов </vt:lpstr>
      <vt:lpstr>Оценка серии совместных с филиалами РАНХиГС межрегиональных научно-практических конференций по актуальным аспектам местного самоуправления  на базе филиалов РАНХиГС</vt:lpstr>
      <vt:lpstr>Научные и экспертные работы по проблемам государственного и муниципального управления </vt:lpstr>
      <vt:lpstr>Является ли Ваш филиал, по Вашему мнению, центром компетенций  (признанной на межрегиональном или региональном уровне экспертной организацией) по вопросам государственного и муниципального управления?</vt:lpstr>
    </vt:vector>
  </TitlesOfParts>
  <Company>РАНХиГС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Волгина Наталья Васильевна</dc:creator>
  <cp:lastModifiedBy>Волгина Наталья Васильевна</cp:lastModifiedBy>
  <cp:revision>285</cp:revision>
  <dcterms:created xsi:type="dcterms:W3CDTF">2019-03-27T14:09:19Z</dcterms:created>
  <dcterms:modified xsi:type="dcterms:W3CDTF">2022-03-09T12:02:27Z</dcterms:modified>
</cp:coreProperties>
</file>