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5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6.xml" ContentType="application/vnd.openxmlformats-officedocument.drawingml.chartshape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63" r:id="rId4"/>
    <p:sldId id="262" r:id="rId5"/>
    <p:sldId id="286" r:id="rId6"/>
    <p:sldId id="269" r:id="rId7"/>
    <p:sldId id="272" r:id="rId8"/>
    <p:sldId id="271" r:id="rId9"/>
    <p:sldId id="291" r:id="rId10"/>
    <p:sldId id="276" r:id="rId11"/>
    <p:sldId id="278" r:id="rId12"/>
    <p:sldId id="280" r:id="rId13"/>
    <p:sldId id="289" r:id="rId14"/>
    <p:sldId id="290" r:id="rId15"/>
    <p:sldId id="283" r:id="rId16"/>
    <p:sldId id="28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B42"/>
    <a:srgbClr val="E28A4E"/>
    <a:srgbClr val="FBB5AB"/>
    <a:srgbClr val="5FD16D"/>
    <a:srgbClr val="9E2242"/>
    <a:srgbClr val="51DF8A"/>
    <a:srgbClr val="97A9E1"/>
    <a:srgbClr val="6D63CD"/>
    <a:srgbClr val="FEAAA8"/>
    <a:srgbClr val="50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1;&#1080;&#1089;&#1090;%20Microsoft%20Excel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lgina-nv\Desktop\&#1050;&#1085;&#1080;&#1075;&#1072;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филиалам</a:t>
            </a:r>
          </a:p>
        </c:rich>
      </c:tx>
      <c:layout>
        <c:manualLayout>
          <c:xMode val="edge"/>
          <c:yMode val="edge"/>
          <c:x val="0.3506142966402368"/>
          <c:y val="3.0183620988786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417074825323799E-2"/>
          <c:y val="0.10020624761457386"/>
          <c:w val="0.94514033491099048"/>
          <c:h val="0.783959497502846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52-4DA0-8D96-D76246B6781A}"/>
              </c:ext>
            </c:extLst>
          </c:dPt>
          <c:dPt>
            <c:idx val="1"/>
            <c:bubble3D val="0"/>
            <c:explosion val="3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52-4DA0-8D96-D76246B6781A}"/>
              </c:ext>
            </c:extLst>
          </c:dPt>
          <c:dLbls>
            <c:dLbl>
              <c:idx val="0"/>
              <c:layout>
                <c:manualLayout>
                  <c:x val="0.19678804518458876"/>
                  <c:y val="1.480391389304799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FB3664-CFF7-4727-8CCE-98FFAE0F2DB8}" type="CATEGORYNAME">
                      <a:rPr lang="ru-RU" sz="1400" b="1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/>
                      </a:pPr>
                      <a:t>[ИМЯ КАТЕГОРИИ]</a:t>
                    </a:fld>
                    <a:r>
                      <a:rPr lang="ru-RU" sz="14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defRPr sz="1400"/>
                    </a:pPr>
                    <a:r>
                      <a:rPr lang="ru-RU" sz="1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5361764375838"/>
                      <c:h val="0.1351977987205960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3252-4DA0-8D96-D76246B6781A}"/>
                </c:ext>
              </c:extLst>
            </c:dLbl>
            <c:dLbl>
              <c:idx val="1"/>
              <c:layout>
                <c:manualLayout>
                  <c:x val="-0.1754161453715618"/>
                  <c:y val="7.20666802044697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306476-C93A-420D-8293-0926A78FB3B9}" type="CATEGORYNAME">
                      <a:rPr lang="ru-RU" sz="1400" b="1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/>
                      </a:pPr>
                      <a:t>[ИМЯ КАТЕГОРИИ]</a:t>
                    </a:fld>
                    <a:endParaRPr lang="ru-RU" sz="1400" b="1" baseline="0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400"/>
                    </a:pPr>
                    <a:r>
                      <a:rPr lang="ru-RU" sz="14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686997504627862"/>
                      <c:h val="0.1338707270289578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3252-4DA0-8D96-D76246B6781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Лист1!$E$3:$F$3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Лист1!$E$4:$F$4</c:f>
              <c:numCache>
                <c:formatCode>General</c:formatCode>
                <c:ptCount val="2"/>
                <c:pt idx="0">
                  <c:v>49</c:v>
                </c:pt>
                <c:pt idx="1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Лист1!$E$4:$F$4</c15:f>
                <c15:dlblRangeCache>
                  <c:ptCount val="2"/>
                  <c:pt idx="0">
                    <c:v>49</c:v>
                  </c:pt>
                  <c:pt idx="1">
                    <c:v>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3252-4DA0-8D96-D76246B6781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2.5934168959635951E-2"/>
          <c:y val="0.70071118320399017"/>
          <c:w val="0.13726957899291473"/>
          <c:h val="0.1752166864025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rgbClr val="0070C0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Заключались ли соглашения (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договоры)?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Заключались</a:t>
            </a:r>
            <a:r>
              <a:rPr lang="ru-RU" sz="1600" b="1" i="0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соглашения (договоры)?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214143870381094"/>
          <c:y val="2.7794451339314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103177970166689E-2"/>
          <c:y val="0.12741681001245625"/>
          <c:w val="0.81118141525945853"/>
          <c:h val="0.692587737509144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BEF-43F6-94C1-C6B709827D02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BEF-43F6-94C1-C6B709827D02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B68F65-3CBC-4030-A0EE-DABA758DD679}" type="CATEGORYNAME">
                      <a:rPr lang="ru-RU" b="1" smtClean="0">
                        <a:solidFill>
                          <a:srgbClr val="002060"/>
                        </a:solidFill>
                      </a:rPr>
                      <a:pPr>
                        <a:defRPr sz="1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smtClean="0">
                        <a:solidFill>
                          <a:srgbClr val="002060"/>
                        </a:solidFill>
                      </a:rPr>
                      <a:t> </a:t>
                    </a:r>
                  </a:p>
                  <a:p>
                    <a:pPr>
                      <a:defRPr sz="1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B995DF0-9445-408D-8550-0C5BEB45705F}" type="VALUE">
                      <a:rPr lang="ru-RU" b="1" baseline="0" smtClean="0">
                        <a:solidFill>
                          <a:srgbClr val="002060"/>
                        </a:solidFill>
                      </a:rPr>
                      <a:pPr>
                        <a:defRPr sz="1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9765"/>
                        <a:gd name="adj2" fmla="val -192493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BEF-43F6-94C1-C6B709827D02}"/>
                </c:ext>
              </c:extLst>
            </c:dLbl>
            <c:dLbl>
              <c:idx val="1"/>
              <c:layout>
                <c:manualLayout>
                  <c:x val="-0.12015912235408988"/>
                  <c:y val="1.39318267196551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6AB96ED-5F30-4EAB-8BC6-E028B30F8621}" type="CATEGORYNAME">
                      <a:rPr lang="ru-RU" b="1" smtClean="0">
                        <a:solidFill>
                          <a:srgbClr val="002060"/>
                        </a:solidFill>
                      </a:rPr>
                      <a:pPr>
                        <a:defRPr sz="1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solidFill>
                          <a:srgbClr val="002060"/>
                        </a:solidFill>
                      </a:rPr>
                      <a:t> </a:t>
                    </a:r>
                  </a:p>
                  <a:p>
                    <a:pPr>
                      <a:defRPr sz="14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86EEE0E-0067-4D0C-9879-BC8853AACC51}" type="VALUE">
                      <a:rPr lang="ru-RU" b="1" baseline="0" smtClean="0">
                        <a:solidFill>
                          <a:srgbClr val="002060"/>
                        </a:solidFill>
                      </a:rPr>
                      <a:pPr>
                        <a:defRPr sz="14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="1" baseline="0" dirty="0" smtClean="0">
                        <a:solidFill>
                          <a:srgbClr val="002060"/>
                        </a:solidFill>
                      </a:rPr>
                      <a:t> </a:t>
                    </a:r>
                  </a:p>
                </c:rich>
              </c:tx>
              <c:spPr>
                <a:xfrm>
                  <a:off x="215321" y="731632"/>
                  <a:ext cx="732501" cy="451405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5870"/>
                        <a:gd name="adj2" fmla="val 5531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577012248468942"/>
                      <c:h val="0.127815607885007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EF-43F6-94C1-C6B709827D0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Лист1!$F$6:$F$7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Лист1!$G$6:$G$7</c:f>
              <c:numCache>
                <c:formatCode>General</c:formatCode>
                <c:ptCount val="2"/>
                <c:pt idx="0">
                  <c:v>43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EF-43F6-94C1-C6B709827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75284339457533E-2"/>
          <c:y val="0.70343278565355805"/>
          <c:w val="0.12260476815398075"/>
          <c:h val="0.18374201712240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78420604025278E-2"/>
                  <c:y val="-0.411260431010901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C0-4D4A-A60F-5CFDEE15FAE7}"/>
                </c:ext>
              </c:extLst>
            </c:dLbl>
            <c:dLbl>
              <c:idx val="1"/>
              <c:layout>
                <c:manualLayout>
                  <c:x val="2.351568053653727E-2"/>
                  <c:y val="-0.44683889178116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C0-4D4A-A60F-5CFDEE15FAE7}"/>
                </c:ext>
              </c:extLst>
            </c:dLbl>
            <c:dLbl>
              <c:idx val="2"/>
              <c:layout>
                <c:manualLayout>
                  <c:x val="1.8235687734095136E-2"/>
                  <c:y val="-0.34413914346977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C0-4D4A-A60F-5CFDEE15FAE7}"/>
                </c:ext>
              </c:extLst>
            </c:dLbl>
            <c:dLbl>
              <c:idx val="3"/>
              <c:layout>
                <c:manualLayout>
                  <c:x val="1.3563805135551806E-2"/>
                  <c:y val="-0.11083200499120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C0-4D4A-A60F-5CFDEE15FAE7}"/>
                </c:ext>
              </c:extLst>
            </c:dLbl>
            <c:dLbl>
              <c:idx val="4"/>
              <c:layout>
                <c:manualLayout>
                  <c:x val="1.3291992118238753E-2"/>
                  <c:y val="-0.151523393441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C0-4D4A-A60F-5CFDEE15F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Лист14!$E$4:$E$8</c:f>
              <c:numCache>
                <c:formatCode>General</c:formatCode>
                <c:ptCount val="5"/>
                <c:pt idx="0">
                  <c:v>16</c:v>
                </c:pt>
                <c:pt idx="1">
                  <c:v>18</c:v>
                </c:pt>
                <c:pt idx="2">
                  <c:v>13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0-4D4A-A60F-5CFDEE15F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6475752"/>
        <c:axId val="356477064"/>
        <c:axId val="0"/>
      </c:bar3DChart>
      <c:catAx>
        <c:axId val="356475752"/>
        <c:scaling>
          <c:orientation val="minMax"/>
        </c:scaling>
        <c:delete val="1"/>
        <c:axPos val="b"/>
        <c:majorTickMark val="none"/>
        <c:minorTickMark val="none"/>
        <c:tickLblPos val="nextTo"/>
        <c:crossAx val="356477064"/>
        <c:crosses val="autoZero"/>
        <c:auto val="1"/>
        <c:lblAlgn val="ctr"/>
        <c:lblOffset val="100"/>
        <c:noMultiLvlLbl val="0"/>
      </c:catAx>
      <c:valAx>
        <c:axId val="356477064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647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3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Вы необходимым продолжение работы по подготовке и изданию учебных пособий и УМК в будущем?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Считаете ли Вы необходимым продолжение работы по подготовке и изданию учебных пособий и УМК в будущем?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8154389081635869E-2"/>
                  <c:y val="-0.36387048071139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8D-415A-8017-C5510B7260C1}"/>
                </c:ext>
              </c:extLst>
            </c:dLbl>
            <c:dLbl>
              <c:idx val="1"/>
              <c:layout>
                <c:manualLayout>
                  <c:x val="2.8615791811226903E-2"/>
                  <c:y val="-5.0098109663163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8D-415A-8017-C5510B7260C1}"/>
                </c:ext>
              </c:extLst>
            </c:dLbl>
            <c:dLbl>
              <c:idx val="2"/>
              <c:layout>
                <c:manualLayout>
                  <c:x val="2.2256726964287592E-2"/>
                  <c:y val="-4.4824624435461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8D-415A-8017-C5510B7260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Лист1!$D$3:$F$3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Лист1!$D$4:$F$4</c:f>
              <c:numCache>
                <c:formatCode>General</c:formatCode>
                <c:ptCount val="3"/>
                <c:pt idx="0">
                  <c:v>49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D-415A-8017-C5510B726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8331976"/>
        <c:axId val="328332304"/>
        <c:axId val="0"/>
      </c:bar3DChart>
      <c:catAx>
        <c:axId val="32833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8332304"/>
        <c:crosses val="autoZero"/>
        <c:auto val="1"/>
        <c:lblAlgn val="ctr"/>
        <c:lblOffset val="100"/>
        <c:noMultiLvlLbl val="0"/>
      </c:catAx>
      <c:valAx>
        <c:axId val="32833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833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3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 ли Ваш филиал преподавательскими и/или научными кадрами, которые в состоянии и были бы готовы принять участие в работе над УМК и/или учебными пособиями?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31264859076239"/>
          <c:y val="0.31049477697123917"/>
          <c:w val="0.87154089789566891"/>
          <c:h val="0.602563877093250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Лист2!$C$6</c:f>
              <c:strCache>
                <c:ptCount val="1"/>
                <c:pt idx="0">
                  <c:v>Располагает ли Ваш филиал преподавательскими и/или научными кадрами, которые в состоянии и были бы готовы принять участие в работе над УМК и/или учебными пособиями?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295353414227595E-2"/>
                  <c:y val="-0.25782597537233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E4-428A-A93E-8EDE9F6857A6}"/>
                </c:ext>
              </c:extLst>
            </c:dLbl>
            <c:dLbl>
              <c:idx val="1"/>
              <c:layout>
                <c:manualLayout>
                  <c:x val="1.6407305816020665E-2"/>
                  <c:y val="-0.10776286596543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E4-428A-A93E-8EDE9F6857A6}"/>
                </c:ext>
              </c:extLst>
            </c:dLbl>
            <c:dLbl>
              <c:idx val="2"/>
              <c:layout>
                <c:manualLayout>
                  <c:x val="2.9532968275184097E-2"/>
                  <c:y val="-5.9384808243818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E4-428A-A93E-8EDE9F6857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Лист2!$D$5:$F$5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Нет ответа</c:v>
                </c:pt>
              </c:strCache>
            </c:strRef>
          </c:cat>
          <c:val>
            <c:numRef>
              <c:f>Лист2!$D$6:$F$6</c:f>
              <c:numCache>
                <c:formatCode>General</c:formatCode>
                <c:ptCount val="3"/>
                <c:pt idx="0">
                  <c:v>38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E4-428A-A93E-8EDE9F6857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0645784"/>
        <c:axId val="330649392"/>
        <c:axId val="0"/>
      </c:bar3DChart>
      <c:catAx>
        <c:axId val="33064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0649392"/>
        <c:crosses val="autoZero"/>
        <c:auto val="1"/>
        <c:lblAlgn val="ctr"/>
        <c:lblOffset val="100"/>
        <c:noMultiLvlLbl val="0"/>
      </c:catAx>
      <c:valAx>
        <c:axId val="3306493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3064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3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 ли Ваш филиал учебными пособиями и УМК, подготовленными собственными силами, которые Вы считаете возможными предложить для широкого использования (распространения)?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Лист3!$C$6</c:f>
              <c:strCache>
                <c:ptCount val="1"/>
                <c:pt idx="0">
                  <c:v>Располагает ли Ваш филиал учебными пособиями и УМК, подготовленными собственными силами, которые Вы считаете возможными предложить для широкого использования (распространения)?</c:v>
                </c:pt>
              </c:strCache>
            </c:strRef>
          </c:tx>
          <c:spPr>
            <a:solidFill>
              <a:srgbClr val="EE7B4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83907435222616E-2"/>
                  <c:y val="-0.13483327617523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40-4AF2-B2FC-6F1896C5AED4}"/>
                </c:ext>
              </c:extLst>
            </c:dLbl>
            <c:dLbl>
              <c:idx val="1"/>
              <c:layout>
                <c:manualLayout>
                  <c:x val="2.6567814870445232E-2"/>
                  <c:y val="-0.26990239327535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40-4AF2-B2FC-6F1896C5AED4}"/>
                </c:ext>
              </c:extLst>
            </c:dLbl>
            <c:dLbl>
              <c:idx val="2"/>
              <c:layout>
                <c:manualLayout>
                  <c:x val="2.3246838011639633E-2"/>
                  <c:y val="-5.193237302904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40-4AF2-B2FC-6F1896C5A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Лист3!$D$5:$F$5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Нет ответа</c:v>
                </c:pt>
              </c:strCache>
            </c:strRef>
          </c:cat>
          <c:val>
            <c:numRef>
              <c:f>Лист3!$D$6:$F$6</c:f>
              <c:numCache>
                <c:formatCode>General</c:formatCode>
                <c:ptCount val="3"/>
                <c:pt idx="0">
                  <c:v>14</c:v>
                </c:pt>
                <c:pt idx="1">
                  <c:v>36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0-4AF2-B2FC-6F1896C5AE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6070368"/>
        <c:axId val="356070696"/>
        <c:axId val="0"/>
      </c:bar3DChart>
      <c:catAx>
        <c:axId val="35607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6070696"/>
        <c:crosses val="autoZero"/>
        <c:auto val="1"/>
        <c:lblAlgn val="ctr"/>
        <c:lblOffset val="100"/>
        <c:noMultiLvlLbl val="0"/>
      </c:catAx>
      <c:valAx>
        <c:axId val="356070696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607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270112975008557E-2"/>
          <c:y val="6.511013688345467E-2"/>
          <c:w val="0.94282742616933757"/>
          <c:h val="0.6490579183911839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53662303898345E-2"/>
                  <c:y val="-0.33021354391488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AF-4D8E-A4D3-A9820759EE22}"/>
                </c:ext>
              </c:extLst>
            </c:dLbl>
            <c:dLbl>
              <c:idx val="1"/>
              <c:layout>
                <c:manualLayout>
                  <c:x val="1.4035774869265548E-2"/>
                  <c:y val="-0.14446842546276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AF-4D8E-A4D3-A9820759EE22}"/>
                </c:ext>
              </c:extLst>
            </c:dLbl>
            <c:dLbl>
              <c:idx val="2"/>
              <c:layout>
                <c:manualLayout>
                  <c:x val="2.6667972251604534E-2"/>
                  <c:y val="-0.105771525785237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AF-4D8E-A4D3-A9820759EE22}"/>
                </c:ext>
              </c:extLst>
            </c:dLbl>
            <c:dLbl>
              <c:idx val="3"/>
              <c:layout>
                <c:manualLayout>
                  <c:x val="2.1053662303898296E-2"/>
                  <c:y val="-7.739379935505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7AF-4D8E-A4D3-A9820759E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Оцениваем положительно, считаем необходимым продолжить данную практику и готовы участвовать в ППК преподавателей в 2019 году</c:v>
                </c:pt>
                <c:pt idx="1">
                  <c:v>Оцениваем положительно, считаем необходимым продолжить данную практику, но участвовать в ППК преподавателей в 2019 году не планируем </c:v>
                </c:pt>
                <c:pt idx="2">
                  <c:v>Ранее не участвовали, но готовы участвовать в ППК в 2019 году</c:v>
                </c:pt>
                <c:pt idx="3">
                  <c:v>Нет ответа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F-4D8E-A4D3-A9820759EE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Оцениваем положительно, считаем необходимым продолжить данную практику и готовы участвовать в ППК преподавателей в 2019 году</c:v>
                </c:pt>
                <c:pt idx="1">
                  <c:v>Оцениваем положительно, считаем необходимым продолжить данную практику, но участвовать в ППК преподавателей в 2019 году не планируем </c:v>
                </c:pt>
                <c:pt idx="2">
                  <c:v>Ранее не участвовали, но готовы участвовать в ППК в 2019 году</c:v>
                </c:pt>
                <c:pt idx="3">
                  <c:v>Нет ответа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7AF-4D8E-A4D3-A9820759EE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Оцениваем положительно, считаем необходимым продолжить данную практику и готовы участвовать в ППК преподавателей в 2019 году</c:v>
                </c:pt>
                <c:pt idx="1">
                  <c:v>Оцениваем положительно, считаем необходимым продолжить данную практику, но участвовать в ППК преподавателей в 2019 году не планируем </c:v>
                </c:pt>
                <c:pt idx="2">
                  <c:v>Ранее не участвовали, но готовы участвовать в ППК в 2019 году</c:v>
                </c:pt>
                <c:pt idx="3">
                  <c:v>Нет ответа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7AF-4D8E-A4D3-A9820759E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9603792"/>
        <c:axId val="549604120"/>
        <c:axId val="0"/>
      </c:bar3DChart>
      <c:catAx>
        <c:axId val="5496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9604120"/>
        <c:crosses val="autoZero"/>
        <c:auto val="1"/>
        <c:lblAlgn val="ctr"/>
        <c:lblOffset val="100"/>
        <c:noMultiLvlLbl val="0"/>
      </c:catAx>
      <c:valAx>
        <c:axId val="54960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4960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4925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ли Ваш филиал в этих </a:t>
            </a:r>
            <a:r>
              <a:rPr lang="ru-RU" sz="1600" b="1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видеосеминарах</a:t>
            </a:r>
            <a:r>
              <a:rPr lang="ru-RU" sz="16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4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66666666666667E-2"/>
          <c:y val="0.23129337999416741"/>
          <c:w val="0.81388888888888888"/>
          <c:h val="0.66745953630796151"/>
        </c:manualLayout>
      </c:layout>
      <c:pie3D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98-4A53-BAEB-E3ABD10DB3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98-4A53-BAEB-E3ABD10DB3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98-4A53-BAEB-E3ABD10DB3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98-4A53-BAEB-E3ABD10DB3A1}"/>
              </c:ext>
            </c:extLst>
          </c:dPt>
          <c:dLbls>
            <c:dLbl>
              <c:idx val="0"/>
              <c:layout>
                <c:manualLayout>
                  <c:x val="3.068730454501099E-2"/>
                  <c:y val="0.4337249610710187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98764FCF-197D-4C1B-BFFE-B59E4384CD5D}" type="CATEGORYNAME">
                      <a:rPr lang="ru-RU"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1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ru-RU" sz="1200" b="1" baseline="0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3001BC7C-5CD9-4AC9-91B1-3FC7D3AD201F}" type="VALUE">
                      <a:rPr lang="ru-RU" sz="1200" b="1" baseline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xfrm>
                  <a:off x="406399" y="3914187"/>
                  <a:ext cx="1361677" cy="678865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8842"/>
                        <a:gd name="adj2" fmla="val -18357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309628583244659"/>
                      <c:h val="0.137019114810976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698-4A53-BAEB-E3ABD10DB3A1}"/>
                </c:ext>
              </c:extLst>
            </c:dLbl>
            <c:dLbl>
              <c:idx val="1"/>
              <c:layout>
                <c:manualLayout>
                  <c:x val="-0.28562798845741"/>
                  <c:y val="-0.377322998021005"/>
                </c:manualLayout>
              </c:layout>
              <c:tx>
                <c:rich>
                  <a:bodyPr/>
                  <a:lstStyle/>
                  <a:p>
                    <a:fld id="{9EFA60F5-B859-4E02-922F-B157D81039B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7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698-4A53-BAEB-E3ABD10DB3A1}"/>
                </c:ext>
              </c:extLst>
            </c:dLbl>
            <c:dLbl>
              <c:idx val="2"/>
              <c:layout>
                <c:manualLayout>
                  <c:x val="-1.2987784776278375E-2"/>
                  <c:y val="7.576770023428575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Нет </a:t>
                    </a:r>
                    <a:r>
                      <a:rPr lang="ru-RU" baseline="0" dirty="0" smtClean="0"/>
                      <a:t>1 </a:t>
                    </a:r>
                    <a:r>
                      <a:rPr lang="ru-RU" i="1" baseline="0" dirty="0" smtClean="0"/>
                      <a:t>(</a:t>
                    </a:r>
                    <a:r>
                      <a:rPr lang="ru-RU" b="0" i="1" baseline="0" dirty="0" smtClean="0"/>
                      <a:t>Петропавловский филиал)</a:t>
                    </a:r>
                    <a:endParaRPr lang="ru-RU" b="0" i="1" baseline="0" dirty="0"/>
                  </a:p>
                  <a:p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282730700873"/>
                      <c:h val="0.154069081645683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698-4A53-BAEB-E3ABD10DB3A1}"/>
                </c:ext>
              </c:extLst>
            </c:dLbl>
            <c:dLbl>
              <c:idx val="3"/>
              <c:layout>
                <c:manualLayout>
                  <c:x val="-0.25999289151356081"/>
                  <c:y val="4.18777725789700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Нет</a:t>
                    </a:r>
                    <a:r>
                      <a:rPr lang="ru-RU" sz="1200" b="1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ответа </a:t>
                    </a:r>
                    <a:r>
                      <a:rPr lang="ru-RU" sz="1200" b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</a:t>
                    </a:r>
                    <a:r>
                      <a:rPr lang="ru-RU" sz="1200" b="0" i="1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(Омский филиал)</a:t>
                    </a:r>
                    <a:endParaRPr lang="ru-RU" sz="1200" b="0" i="1" baseline="0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20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1200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880707982695408"/>
                      <c:h val="0.219437171347944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698-4A53-BAEB-E3ABD10DB3A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Лист2!$F$6:$F$9</c:f>
              <c:strCache>
                <c:ptCount val="4"/>
                <c:pt idx="0">
                  <c:v>Да, постоянно </c:v>
                </c:pt>
                <c:pt idx="1">
                  <c:v>Да, периодически</c:v>
                </c:pt>
                <c:pt idx="2">
                  <c:v>Нет (Петропавловский филиал - в связи с разницей во времени нет возможности принимать участие в видеосеминарах)</c:v>
                </c:pt>
                <c:pt idx="3">
                  <c:v>Нет ответа (Омский филиал)</c:v>
                </c:pt>
              </c:strCache>
            </c:strRef>
          </c:cat>
          <c:val>
            <c:numRef>
              <c:f>Лист2!$G$6:$G$9</c:f>
              <c:numCache>
                <c:formatCode>General</c:formatCode>
                <c:ptCount val="4"/>
                <c:pt idx="0">
                  <c:v>42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98-4A53-BAEB-E3ABD10DB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опыт проведения подобных </a:t>
            </a:r>
            <a:r>
              <a:rPr lang="ru-RU" sz="1600" b="1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видеосеминаров</a:t>
            </a:r>
            <a:r>
              <a:rPr lang="ru-RU" sz="16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249907663326806E-2"/>
                  <c:y val="-0.369795147274163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82-43A4-9E91-2C98A33BBA40}"/>
                </c:ext>
              </c:extLst>
            </c:dLbl>
            <c:dLbl>
              <c:idx val="1"/>
              <c:layout>
                <c:manualLayout>
                  <c:x val="3.6137766368904742E-2"/>
                  <c:y val="-6.821867470282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82-43A4-9E91-2C98A33BBA40}"/>
                </c:ext>
              </c:extLst>
            </c:dLbl>
            <c:dLbl>
              <c:idx val="2"/>
              <c:layout>
                <c:manualLayout>
                  <c:x val="3.0792961414628239E-2"/>
                  <c:y val="-6.5708727505964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82-43A4-9E91-2C98A33BB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Лист5!$E$6:$E$8</c:f>
              <c:strCache>
                <c:ptCount val="3"/>
                <c:pt idx="0">
                  <c:v>Положительно, удовлетворены полностью</c:v>
                </c:pt>
                <c:pt idx="1">
                  <c:v>В целом положительно</c:v>
                </c:pt>
                <c:pt idx="2">
                  <c:v>Нет ответа</c:v>
                </c:pt>
              </c:strCache>
            </c:strRef>
          </c:cat>
          <c:val>
            <c:numRef>
              <c:f>Лист5!$F$6:$F$8</c:f>
              <c:numCache>
                <c:formatCode>General</c:formatCode>
                <c:ptCount val="3"/>
                <c:pt idx="0">
                  <c:v>48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82-43A4-9E91-2C98A33BB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2820992"/>
        <c:axId val="452821648"/>
        <c:axId val="0"/>
      </c:bar3DChart>
      <c:catAx>
        <c:axId val="45282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821648"/>
        <c:crosses val="autoZero"/>
        <c:auto val="1"/>
        <c:lblAlgn val="ctr"/>
        <c:lblOffset val="100"/>
        <c:noMultiLvlLbl val="0"/>
      </c:catAx>
      <c:valAx>
        <c:axId val="452821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282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8100" cap="flat" cmpd="sng" algn="ctr">
      <a:solidFill>
        <a:srgbClr val="0070C0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1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человек </a:t>
            </a:r>
            <a:br>
              <a:rPr lang="ru-RU" sz="18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прошедших подготовку (всего - </a:t>
            </a:r>
            <a:r>
              <a:rPr lang="ru-RU" sz="18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46 914)</a:t>
            </a:r>
            <a:endParaRPr lang="ru-RU" sz="18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016237420487494"/>
          <c:y val="1.9207758811046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1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C8-4970-9673-AE7570D10F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C8-4970-9673-AE7570D10F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CC8-4970-9673-AE7570D10F54}"/>
              </c:ext>
            </c:extLst>
          </c:dPt>
          <c:dLbls>
            <c:dLbl>
              <c:idx val="0"/>
              <c:layout>
                <c:manualLayout>
                  <c:x val="-5.4469223084495734E-2"/>
                  <c:y val="-9.3933286635505042E-2"/>
                </c:manualLayout>
              </c:layout>
              <c:tx>
                <c:rich>
                  <a:bodyPr/>
                  <a:lstStyle/>
                  <a:p>
                    <a:fld id="{092B4706-0BEA-4029-B556-F53CD8CE6C7A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14 002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05162263595556"/>
                      <c:h val="0.127384040135107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C8-4970-9673-AE7570D10F54}"/>
                </c:ext>
              </c:extLst>
            </c:dLbl>
            <c:dLbl>
              <c:idx val="1"/>
              <c:layout>
                <c:manualLayout>
                  <c:x val="-3.3980655077891768E-2"/>
                  <c:y val="4.9284429961683772E-2"/>
                </c:manualLayout>
              </c:layout>
              <c:tx>
                <c:rich>
                  <a:bodyPr/>
                  <a:lstStyle/>
                  <a:p>
                    <a:fld id="{21E28FC5-8F59-4CBC-8B2F-85877EC84012}" type="CATEGORYNAME">
                      <a:rPr lang="ru-RU"/>
                      <a:pPr/>
                      <a:t>[ИМЯ КАТЕГОРИИ]</a:t>
                    </a:fld>
                    <a:r>
                      <a:rPr lang="ru-RU"/>
                      <a:t>
9 779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9756899319623"/>
                      <c:h val="0.146240854763074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CC8-4970-9673-AE7570D10F54}"/>
                </c:ext>
              </c:extLst>
            </c:dLbl>
            <c:dLbl>
              <c:idx val="2"/>
              <c:layout>
                <c:manualLayout>
                  <c:x val="3.6497514490829233E-2"/>
                  <c:y val="-0.19842522304982912"/>
                </c:manualLayout>
              </c:layout>
              <c:tx>
                <c:rich>
                  <a:bodyPr/>
                  <a:lstStyle/>
                  <a:p>
                    <a:fld id="{D6818CD8-F48F-4CEC-B6BB-F2078CA5E482}" type="CATEGORYNAME">
                      <a:rPr lang="ru-RU" smtClean="0"/>
                      <a:pPr/>
                      <a:t>[ИМЯ КАТЕГОРИИ]</a:t>
                    </a:fld>
                    <a:r>
                      <a:rPr lang="ru-RU" dirty="0" smtClean="0"/>
                      <a:t> (учителя, врачи)</a:t>
                    </a:r>
                    <a:r>
                      <a:rPr lang="ru-RU" dirty="0"/>
                      <a:t>
23 133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10726530493652"/>
                      <c:h val="0.152297226544532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CC8-4970-9673-AE7570D10F54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Лист2!$E$4:$G$4</c:f>
              <c:strCache>
                <c:ptCount val="3"/>
                <c:pt idx="0">
                  <c:v>Государственные служащие</c:v>
                </c:pt>
                <c:pt idx="1">
                  <c:v>Муниципальные служащие</c:v>
                </c:pt>
                <c:pt idx="2">
                  <c:v>Иные категории слушателей</c:v>
                </c:pt>
              </c:strCache>
            </c:strRef>
          </c:cat>
          <c:val>
            <c:numRef>
              <c:f>Лист2!$E$5:$G$5</c:f>
              <c:numCache>
                <c:formatCode>General</c:formatCode>
                <c:ptCount val="3"/>
                <c:pt idx="0">
                  <c:v>14002</c:v>
                </c:pt>
                <c:pt idx="1">
                  <c:v>9779</c:v>
                </c:pt>
                <c:pt idx="2">
                  <c:v>23133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C8-4970-9673-AE7570D10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8100" cap="flat" cmpd="sng" algn="ctr">
      <a:solidFill>
        <a:srgbClr val="0070C0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Запланировано ли проведение таких конференций </a:t>
            </a:r>
          </a:p>
          <a:p>
            <a:pPr>
              <a:defRPr sz="1400"/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году?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Лист1!$G$4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31750">
              <a:solidFill>
                <a:srgbClr val="0070C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089809271492501E-17"/>
                  <c:y val="1.48091649749006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CE5-48FB-A4F9-B350B532BC10}"/>
                </c:ext>
              </c:extLst>
            </c:dLbl>
            <c:dLbl>
              <c:idx val="1"/>
              <c:layout>
                <c:manualLayout>
                  <c:x val="0"/>
                  <c:y val="-8.2300113549039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E5-48FB-A4F9-B350B532BC10}"/>
                </c:ext>
              </c:extLst>
            </c:dLbl>
            <c:dLbl>
              <c:idx val="2"/>
              <c:layout>
                <c:manualLayout>
                  <c:x val="-8.0359237085970005E-17"/>
                  <c:y val="-3.37454742870696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CE5-48FB-A4F9-B350B532BC10}"/>
                </c:ext>
              </c:extLst>
            </c:dLbl>
            <c:dLbl>
              <c:idx val="3"/>
              <c:layout>
                <c:manualLayout>
                  <c:x val="-1.6071847417194001E-16"/>
                  <c:y val="-3.2577486704823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E5-48FB-A4F9-B350B532B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Лист1!$F$5:$F$8</c:f>
              <c:strCache>
                <c:ptCount val="4"/>
                <c:pt idx="0">
                  <c:v>Да, в качестве основного организатора 
</c:v>
                </c:pt>
                <c:pt idx="1">
                  <c:v>Да, в качестве не основного организатора </c:v>
                </c:pt>
                <c:pt idx="2">
                  <c:v>Нет (Ижевский, Иркутский, Магнитогорский, Московский областной, Приморский, Читинский филиалы)
</c:v>
                </c:pt>
                <c:pt idx="3">
                  <c:v>Нет ответа                                   (Омский филиал)</c:v>
                </c:pt>
              </c:strCache>
            </c:strRef>
          </c:cat>
          <c:val>
            <c:numRef>
              <c:f>Лист1!$G$5:$G$8</c:f>
              <c:numCache>
                <c:formatCode>General</c:formatCode>
                <c:ptCount val="4"/>
                <c:pt idx="0">
                  <c:v>37</c:v>
                </c:pt>
                <c:pt idx="1">
                  <c:v>15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E5-48FB-A4F9-B350B532BC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2718768"/>
        <c:axId val="362719752"/>
      </c:barChart>
      <c:catAx>
        <c:axId val="36271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2719752"/>
        <c:crosses val="autoZero"/>
        <c:auto val="1"/>
        <c:lblAlgn val="ctr"/>
        <c:lblOffset val="100"/>
        <c:noMultiLvlLbl val="0"/>
      </c:catAx>
      <c:valAx>
        <c:axId val="36271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271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Лист2!$F$5</c:f>
              <c:strCache>
                <c:ptCount val="1"/>
              </c:strCache>
            </c:strRef>
          </c:tx>
          <c:spPr>
            <a:solidFill>
              <a:srgbClr val="EE7B4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Лист2!$E$6:$E$7</c:f>
              <c:numCache>
                <c:formatCode>General</c:formatCode>
                <c:ptCount val="2"/>
              </c:numCache>
            </c:numRef>
          </c:cat>
          <c:val>
            <c:numRef>
              <c:f>Лист2!$F$6:$F$7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A702-4676-BE7E-0DF2AC834162}"/>
            </c:ext>
          </c:extLst>
        </c:ser>
        <c:ser>
          <c:idx val="1"/>
          <c:order val="1"/>
          <c:tx>
            <c:strRef>
              <c:f>Лист2!$G$5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Лист2!$E$6:$E$7</c:f>
              <c:numCache>
                <c:formatCode>General</c:formatCode>
                <c:ptCount val="2"/>
              </c:numCache>
            </c:numRef>
          </c:cat>
          <c:val>
            <c:numRef>
              <c:f>Лист2!$G$6:$G$7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A702-4676-BE7E-0DF2AC834162}"/>
            </c:ext>
          </c:extLst>
        </c:ser>
        <c:ser>
          <c:idx val="2"/>
          <c:order val="2"/>
          <c:tx>
            <c:strRef>
              <c:f>Лист2!$H$5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Лист2!$E$6:$E$7</c:f>
              <c:numCache>
                <c:formatCode>General</c:formatCode>
                <c:ptCount val="2"/>
              </c:numCache>
            </c:numRef>
          </c:cat>
          <c:val>
            <c:numRef>
              <c:f>Лист2!$H$6:$H$7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A702-4676-BE7E-0DF2AC8341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2903104"/>
        <c:axId val="472901792"/>
      </c:barChart>
      <c:catAx>
        <c:axId val="472903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901792"/>
        <c:crosses val="autoZero"/>
        <c:auto val="1"/>
        <c:lblAlgn val="ctr"/>
        <c:lblOffset val="100"/>
        <c:noMultiLvlLbl val="0"/>
      </c:catAx>
      <c:valAx>
        <c:axId val="47290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290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необходимым участие экспертов головного кампуса Академии в конференциях, в которых филиал выступает основным организатором?</a:t>
            </a:r>
            <a:endParaRPr lang="ru-RU" sz="140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8805555555555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E7B42"/>
            </a:solidFill>
            <a:ln w="28575"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Лист1!$C$4:$C$5</c:f>
              <c:strCache>
                <c:ptCount val="2"/>
                <c:pt idx="0">
                  <c:v>Да</c:v>
                </c:pt>
                <c:pt idx="1">
                  <c:v>Нет (Иркутский, Кировский, Новгородский, Петропавловский, Читинский филиалы)
</c:v>
                </c:pt>
              </c:strCache>
            </c:strRef>
          </c:cat>
          <c:val>
            <c:numRef>
              <c:f>Лист1!$D$4:$D$5</c:f>
              <c:numCache>
                <c:formatCode>General</c:formatCode>
                <c:ptCount val="2"/>
                <c:pt idx="0">
                  <c:v>46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5-4AB1-99F4-E8E17CADA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8989512"/>
        <c:axId val="358992792"/>
      </c:barChart>
      <c:catAx>
        <c:axId val="35898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8992792"/>
        <c:crosses val="autoZero"/>
        <c:auto val="1"/>
        <c:lblAlgn val="ctr"/>
        <c:lblOffset val="100"/>
        <c:noMultiLvlLbl val="0"/>
      </c:catAx>
      <c:valAx>
        <c:axId val="35899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898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необходимым (целесообразным) проведение подобных конференций?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589445598510908"/>
          <c:y val="1.6276830871124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Лист1!$D$3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chemeClr val="accent1"/>
            </a:solidFill>
            <a:ln w="28575"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Лист1!$C$4:$C$6</c:f>
              <c:strCache>
                <c:ptCount val="3"/>
                <c:pt idx="0">
                  <c:v>Да</c:v>
                </c:pt>
                <c:pt idx="1">
                  <c:v>Не знаю (Балаковский,    Иркутский, Казанский, Кировский, Ставропольский филиалы)
</c:v>
                </c:pt>
                <c:pt idx="2">
                  <c:v>Нет ответа (Дальневосточный ИУ)</c:v>
                </c:pt>
              </c:strCache>
            </c:strRef>
          </c:cat>
          <c:val>
            <c:numRef>
              <c:f>Лист1!$D$4:$D$6</c:f>
              <c:numCache>
                <c:formatCode>General</c:formatCode>
                <c:ptCount val="3"/>
                <c:pt idx="0">
                  <c:v>45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D-49EC-A05D-630260DE6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051744"/>
        <c:axId val="483167176"/>
      </c:barChart>
      <c:catAx>
        <c:axId val="34905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3167176"/>
        <c:crosses val="autoZero"/>
        <c:auto val="1"/>
        <c:lblAlgn val="ctr"/>
        <c:lblOffset val="100"/>
        <c:noMultiLvlLbl val="0"/>
      </c:catAx>
      <c:valAx>
        <c:axId val="48316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905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baseline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 ли Ваш филиал в проведении и/или участии в таких конференциях?</a:t>
            </a:r>
            <a:endParaRPr lang="ru-RU" sz="160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Лист2!$D$2</c:f>
              <c:strCache>
                <c:ptCount val="1"/>
                <c:pt idx="0">
                  <c:v>Р</c:v>
                </c:pt>
              </c:strCache>
            </c:strRef>
          </c:tx>
          <c:spPr>
            <a:solidFill>
              <a:schemeClr val="accent2"/>
            </a:solidFill>
            <a:ln w="31750"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Лист2!$C$3:$C$6</c:f>
              <c:strCache>
                <c:ptCount val="4"/>
                <c:pt idx="0">
                  <c:v>Да, в качестве соорганизатора (совместно с ИУРР)
</c:v>
                </c:pt>
                <c:pt idx="1">
                  <c:v>Да, в качестве участника на площадке других филиалов 
</c:v>
                </c:pt>
                <c:pt idx="2">
                  <c:v>Не знаю (Балаковский, Петропавловский филиалы)
</c:v>
                </c:pt>
                <c:pt idx="3">
                  <c:v>Нет ответа (Западный филиал)
</c:v>
                </c:pt>
              </c:strCache>
            </c:strRef>
          </c:cat>
          <c:val>
            <c:numRef>
              <c:f>Лист2!$D$3:$D$6</c:f>
              <c:numCache>
                <c:formatCode>General</c:formatCode>
                <c:ptCount val="4"/>
                <c:pt idx="0">
                  <c:v>28</c:v>
                </c:pt>
                <c:pt idx="1">
                  <c:v>31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C-4925-9C55-CFB744D15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855544"/>
        <c:axId val="345856200"/>
      </c:barChart>
      <c:catAx>
        <c:axId val="34585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5856200"/>
        <c:crosses val="autoZero"/>
        <c:auto val="1"/>
        <c:lblAlgn val="ctr"/>
        <c:lblOffset val="100"/>
        <c:noMultiLvlLbl val="0"/>
      </c:catAx>
      <c:valAx>
        <c:axId val="3458562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5855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1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</a:t>
            </a:r>
            <a:r>
              <a:rPr lang="ru-RU" sz="1600" b="1" i="0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Ваш филиал в 2018 году научные и экспертные работы по указанной тематике?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868584797471071E-2"/>
          <c:y val="0.20567859847683925"/>
          <c:w val="0.90926679152714451"/>
          <c:h val="0.6521708393616034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28A-428E-9081-B7C7F7D5A94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28A-428E-9081-B7C7F7D5A946}"/>
              </c:ext>
            </c:extLst>
          </c:dPt>
          <c:dLbls>
            <c:dLbl>
              <c:idx val="0"/>
              <c:layout>
                <c:manualLayout>
                  <c:x val="2.6147009249224536E-2"/>
                  <c:y val="-0.32928430069716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8A-428E-9081-B7C7F7D5A946}"/>
                </c:ext>
              </c:extLst>
            </c:dLbl>
            <c:dLbl>
              <c:idx val="1"/>
              <c:layout>
                <c:manualLayout>
                  <c:x val="2.2831659856169167E-2"/>
                  <c:y val="-0.17874837714343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28A-428E-9081-B7C7F7D5A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A-428E-9081-B7C7F7D5A9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28A-428E-9081-B7C7F7D5A9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28A-428E-9081-B7C7F7D5A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0301688"/>
        <c:axId val="560301360"/>
        <c:axId val="0"/>
      </c:bar3DChart>
      <c:catAx>
        <c:axId val="56030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0301360"/>
        <c:crosses val="autoZero"/>
        <c:auto val="1"/>
        <c:lblAlgn val="ctr"/>
        <c:lblOffset val="100"/>
        <c:noMultiLvlLbl val="0"/>
      </c:catAx>
      <c:valAx>
        <c:axId val="56030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0301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Опубликованы</a:t>
            </a:r>
            <a:r>
              <a:rPr lang="ru-RU" sz="1600" b="1" i="0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результаты научных или экспертных работ, исследований?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89996332377448"/>
          <c:y val="3.2549455309213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832409390921726E-2"/>
          <c:y val="0.2257840745093955"/>
          <c:w val="0.94316759060907829"/>
          <c:h val="0.56996476376097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88739810947328E-2"/>
                  <c:y val="-0.28042124633658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BE-4391-BA3B-65CE9E56B0B3}"/>
                </c:ext>
              </c:extLst>
            </c:dLbl>
            <c:dLbl>
              <c:idx val="1"/>
              <c:layout>
                <c:manualLayout>
                  <c:x val="2.0653755946527168E-2"/>
                  <c:y val="-0.22656727549525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9BE-4391-BA3B-65CE9E56B0B3}"/>
                </c:ext>
              </c:extLst>
            </c:dLbl>
            <c:dLbl>
              <c:idx val="2"/>
              <c:layout>
                <c:manualLayout>
                  <c:x val="1.8382288108406218E-2"/>
                  <c:y val="-0.19879131313985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BE-4391-BA3B-65CE9E56B0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Опубликованы в 2018 году </c:v>
                </c:pt>
                <c:pt idx="1">
                  <c:v>Планируются к опубликованию в 2019 году </c:v>
                </c:pt>
                <c:pt idx="2">
                  <c:v>Не опубликованы и не планируются к опубликованию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19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E-4391-BA3B-65CE9E56B0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Опубликованы в 2018 году </c:v>
                </c:pt>
                <c:pt idx="1">
                  <c:v>Планируются к опубликованию в 2019 году </c:v>
                </c:pt>
                <c:pt idx="2">
                  <c:v>Не опубликованы и не планируются к опубликованию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9BE-4391-BA3B-65CE9E56B0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Опубликованы в 2018 году </c:v>
                </c:pt>
                <c:pt idx="1">
                  <c:v>Планируются к опубликованию в 2019 году </c:v>
                </c:pt>
                <c:pt idx="2">
                  <c:v>Не опубликованы и не планируются к опубликованию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9BE-4391-BA3B-65CE9E56B0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7150816"/>
        <c:axId val="557147536"/>
        <c:axId val="0"/>
      </c:bar3DChart>
      <c:catAx>
        <c:axId val="557150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147536"/>
        <c:crosses val="autoZero"/>
        <c:auto val="1"/>
        <c:lblAlgn val="ctr"/>
        <c:lblOffset val="100"/>
        <c:noMultiLvlLbl val="0"/>
      </c:catAx>
      <c:valAx>
        <c:axId val="55714753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715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7A9E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362318840579667E-2"/>
                  <c:y val="-0.41736587688660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BB-4298-94E7-DA6FC6AF1016}"/>
                </c:ext>
              </c:extLst>
            </c:dLbl>
            <c:dLbl>
              <c:idx val="1"/>
              <c:layout>
                <c:manualLayout>
                  <c:x val="2.2946859903381644E-2"/>
                  <c:y val="-0.18971176222118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BB-4298-94E7-DA6FC6AF10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B-4298-94E7-DA6FC6AF10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2BB-4298-94E7-DA6FC6AF10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2BB-4298-94E7-DA6FC6AF10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5468032"/>
        <c:axId val="725467048"/>
        <c:axId val="0"/>
      </c:bar3DChart>
      <c:catAx>
        <c:axId val="7254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5467048"/>
        <c:crosses val="autoZero"/>
        <c:auto val="1"/>
        <c:lblAlgn val="ctr"/>
        <c:lblOffset val="100"/>
        <c:noMultiLvlLbl val="0"/>
      </c:catAx>
      <c:valAx>
        <c:axId val="725467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546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реализованных программ ДПО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445E-2"/>
                  <c:y val="-4.1666666666666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52-4365-8FEE-47248729F346}"/>
                </c:ext>
              </c:extLst>
            </c:dLbl>
            <c:dLbl>
              <c:idx val="1"/>
              <c:layout>
                <c:manualLayout>
                  <c:x val="3.6111111111111108E-2"/>
                  <c:y val="-7.4074074074074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52-4365-8FEE-47248729F346}"/>
                </c:ext>
              </c:extLst>
            </c:dLbl>
            <c:dLbl>
              <c:idx val="2"/>
              <c:layout>
                <c:manualLayout>
                  <c:x val="3.5564531954968788E-2"/>
                  <c:y val="-6.60947090927699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52-4365-8FEE-47248729F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Лист4!$D$3:$D$5</c:f>
              <c:strCache>
                <c:ptCount val="3"/>
                <c:pt idx="0">
                  <c:v>Нижегородский</c:v>
                </c:pt>
                <c:pt idx="1">
                  <c:v>Южно-Российский</c:v>
                </c:pt>
                <c:pt idx="2">
                  <c:v>Северо-Западный</c:v>
                </c:pt>
              </c:strCache>
            </c:strRef>
          </c:cat>
          <c:val>
            <c:numRef>
              <c:f>Лист4!$E$3:$E$5</c:f>
              <c:numCache>
                <c:formatCode>General</c:formatCode>
                <c:ptCount val="3"/>
                <c:pt idx="0">
                  <c:v>152</c:v>
                </c:pt>
                <c:pt idx="1">
                  <c:v>138</c:v>
                </c:pt>
                <c:pt idx="2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52-4365-8FEE-47248729F3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3898808"/>
        <c:axId val="433899136"/>
        <c:axId val="0"/>
      </c:bar3DChart>
      <c:catAx>
        <c:axId val="433898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3899136"/>
        <c:crosses val="autoZero"/>
        <c:auto val="1"/>
        <c:lblAlgn val="ctr"/>
        <c:lblOffset val="100"/>
        <c:noMultiLvlLbl val="0"/>
      </c:catAx>
      <c:valAx>
        <c:axId val="43389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3898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</a:t>
            </a:r>
            <a:r>
              <a:rPr lang="ru-RU" sz="1600" b="1" i="0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600" b="1" i="0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реализованных программ ДПО</a:t>
            </a:r>
            <a:endParaRPr lang="ru-RU" sz="16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138623499348767"/>
          <c:y val="2.2536688664420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7A9E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Лист4!$D$21:$D$27</c:f>
              <c:strCache>
                <c:ptCount val="7"/>
                <c:pt idx="0">
                  <c:v>Выборгский</c:v>
                </c:pt>
                <c:pt idx="1">
                  <c:v>Иркутский</c:v>
                </c:pt>
                <c:pt idx="2">
                  <c:v>Дзержинский</c:v>
                </c:pt>
                <c:pt idx="3">
                  <c:v>Казанский</c:v>
                </c:pt>
                <c:pt idx="4">
                  <c:v>Магнитогорский</c:v>
                </c:pt>
                <c:pt idx="5">
                  <c:v>Псковский</c:v>
                </c:pt>
                <c:pt idx="6">
                  <c:v>Балаковский</c:v>
                </c:pt>
              </c:strCache>
            </c:strRef>
          </c:cat>
          <c:val>
            <c:numRef>
              <c:f>Лист4!$E$21:$E$27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1-44B9-A917-A3276FABE4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3891264"/>
        <c:axId val="433893232"/>
        <c:axId val="0"/>
      </c:bar3DChart>
      <c:catAx>
        <c:axId val="4338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3893232"/>
        <c:crosses val="autoZero"/>
        <c:auto val="1"/>
        <c:lblAlgn val="ctr"/>
        <c:lblOffset val="100"/>
        <c:noMultiLvlLbl val="0"/>
      </c:catAx>
      <c:valAx>
        <c:axId val="43389323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38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9418913842505E-2"/>
          <c:y val="2.3349139965684117E-2"/>
          <c:w val="0.94823529411764707"/>
          <c:h val="0.900187482562834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Лист1!$F$3:$F$18</c:f>
              <c:numCache>
                <c:formatCode>General</c:formatCode>
                <c:ptCount val="16"/>
                <c:pt idx="0">
                  <c:v>12</c:v>
                </c:pt>
                <c:pt idx="1">
                  <c:v>25</c:v>
                </c:pt>
                <c:pt idx="2">
                  <c:v>31</c:v>
                </c:pt>
                <c:pt idx="3">
                  <c:v>34</c:v>
                </c:pt>
                <c:pt idx="4">
                  <c:v>34</c:v>
                </c:pt>
                <c:pt idx="5">
                  <c:v>39</c:v>
                </c:pt>
                <c:pt idx="6">
                  <c:v>43</c:v>
                </c:pt>
                <c:pt idx="7">
                  <c:v>51</c:v>
                </c:pt>
                <c:pt idx="8">
                  <c:v>57</c:v>
                </c:pt>
                <c:pt idx="9">
                  <c:v>61</c:v>
                </c:pt>
                <c:pt idx="10">
                  <c:v>69</c:v>
                </c:pt>
                <c:pt idx="11">
                  <c:v>79</c:v>
                </c:pt>
                <c:pt idx="12">
                  <c:v>122</c:v>
                </c:pt>
                <c:pt idx="13">
                  <c:v>170</c:v>
                </c:pt>
                <c:pt idx="14">
                  <c:v>215</c:v>
                </c:pt>
                <c:pt idx="15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B-4C50-AEDE-EB9DFCB6F5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7957840"/>
        <c:axId val="407949312"/>
      </c:barChart>
      <c:catAx>
        <c:axId val="407957840"/>
        <c:scaling>
          <c:orientation val="minMax"/>
        </c:scaling>
        <c:delete val="1"/>
        <c:axPos val="l"/>
        <c:majorTickMark val="none"/>
        <c:minorTickMark val="none"/>
        <c:tickLblPos val="nextTo"/>
        <c:crossAx val="407949312"/>
        <c:crosses val="autoZero"/>
        <c:auto val="1"/>
        <c:lblAlgn val="ctr"/>
        <c:lblOffset val="100"/>
        <c:noMultiLvlLbl val="0"/>
      </c:catAx>
      <c:valAx>
        <c:axId val="407949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795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Запланировано ли проведение Вашим филиалом в 2019 году образовательных программ 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государственного и муниципального управления?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77571280464013E-2"/>
                  <c:y val="-0.329545078127218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E3-48F7-A671-8A8D7CAAC69A}"/>
                </c:ext>
              </c:extLst>
            </c:dLbl>
            <c:dLbl>
              <c:idx val="1"/>
              <c:layout>
                <c:manualLayout>
                  <c:x val="3.090264688259237E-2"/>
                  <c:y val="-5.8965965962879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E3-48F7-A671-8A8D7CAAC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[Книга1.xlsx]Лист9!$C$4:$C$5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[Книга1.xlsx]Лист9!$D$4:$D$5</c:f>
              <c:numCache>
                <c:formatCode>General</c:formatCode>
                <c:ptCount val="2"/>
                <c:pt idx="0">
                  <c:v>50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E3-48F7-A671-8A8D7CAAC6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6646472"/>
        <c:axId val="506643848"/>
        <c:axId val="0"/>
      </c:bar3DChart>
      <c:catAx>
        <c:axId val="50664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6643848"/>
        <c:crosses val="autoZero"/>
        <c:auto val="1"/>
        <c:lblAlgn val="ctr"/>
        <c:lblOffset val="100"/>
        <c:noMultiLvlLbl val="0"/>
      </c:catAx>
      <c:valAx>
        <c:axId val="50664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6646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Реализуются ли Вашим филиалом программы обучения с применением дистанционных образовательных технологий?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0682374832243235E-2"/>
                  <c:y val="-0.26678773541153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69-4089-BE5F-1C32FCD01775}"/>
                </c:ext>
              </c:extLst>
            </c:dLbl>
            <c:dLbl>
              <c:idx val="1"/>
              <c:layout>
                <c:manualLayout>
                  <c:x val="3.9225078098733018E-2"/>
                  <c:y val="-0.177811464897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69-4089-BE5F-1C32FCD01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Лист10!$D$5:$D$6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Лист10!$E$5:$E$6</c:f>
              <c:numCache>
                <c:formatCode>General</c:formatCode>
                <c:ptCount val="2"/>
                <c:pt idx="0">
                  <c:v>32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69-4089-BE5F-1C32FCD01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069400"/>
        <c:axId val="501066448"/>
        <c:axId val="0"/>
      </c:bar3DChart>
      <c:catAx>
        <c:axId val="50106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1066448"/>
        <c:crosses val="autoZero"/>
        <c:auto val="1"/>
        <c:lblAlgn val="ctr"/>
        <c:lblOffset val="100"/>
        <c:noMultiLvlLbl val="0"/>
      </c:catAx>
      <c:valAx>
        <c:axId val="5010664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1069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Вас потребность в реализации программ обучения с применением дистанционных образовательных технологий?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EE7B4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7639604385910345E-2"/>
                  <c:y val="-0.32233538344188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A95-4AD9-A0FA-208A2F5B4E1F}"/>
                </c:ext>
              </c:extLst>
            </c:dLbl>
            <c:dLbl>
              <c:idx val="1"/>
              <c:layout>
                <c:manualLayout>
                  <c:x val="3.8637399837296138E-2"/>
                  <c:y val="-0.10599534928804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A95-4AD9-A0FA-208A2F5B4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Лист11!$D$4:$D$5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Лист11!$E$4:$E$5</c:f>
              <c:numCache>
                <c:formatCode>General</c:formatCode>
                <c:ptCount val="2"/>
                <c:pt idx="0">
                  <c:v>43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95-4AD9-A0FA-208A2F5B4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06637944"/>
        <c:axId val="506638928"/>
        <c:axId val="0"/>
      </c:bar3DChart>
      <c:catAx>
        <c:axId val="50663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6638928"/>
        <c:crosses val="autoZero"/>
        <c:auto val="1"/>
        <c:lblAlgn val="ctr"/>
        <c:lblOffset val="100"/>
        <c:noMultiLvlLbl val="0"/>
      </c:catAx>
      <c:valAx>
        <c:axId val="5066389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0663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1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i="0" dirty="0"/>
              <a:t>Предмет соглашений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813725490196095E-2"/>
          <c:y val="0.23104226791851154"/>
          <c:w val="0.82107843137254899"/>
          <c:h val="0.72975783540602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 соглашений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15-47BE-BB0B-3A1DBF30868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D15-47BE-BB0B-3A1DBF308689}"/>
              </c:ext>
            </c:extLst>
          </c:dPt>
          <c:dPt>
            <c:idx val="2"/>
            <c:bubble3D val="0"/>
            <c:explosion val="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15-47BE-BB0B-3A1DBF308689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D15-47BE-BB0B-3A1DBF308689}"/>
              </c:ext>
            </c:extLst>
          </c:dPt>
          <c:dPt>
            <c:idx val="4"/>
            <c:bubble3D val="0"/>
            <c:explosion val="1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D15-47BE-BB0B-3A1DBF308689}"/>
              </c:ext>
            </c:extLst>
          </c:dPt>
          <c:dLbls>
            <c:dLbl>
              <c:idx val="0"/>
              <c:layout>
                <c:manualLayout>
                  <c:x val="-9.6751777313631576E-3"/>
                  <c:y val="-0.130810684975084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Целевая подготовка кадров </a:t>
                    </a:r>
                    <a:r>
                      <a:rPr lang="ru-RU" sz="115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                     по </a:t>
                    </a: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образовательным программам</a:t>
                    </a:r>
                  </a:p>
                  <a:p>
                    <a:pPr>
                      <a:defRPr sz="1150"/>
                    </a:pP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20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618067641472633"/>
                      <c:h val="0.193840329099735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D15-47BE-BB0B-3A1DBF308689}"/>
                </c:ext>
              </c:extLst>
            </c:dLbl>
            <c:dLbl>
              <c:idx val="1"/>
              <c:layout>
                <c:manualLayout>
                  <c:x val="-2.6172275705963841E-2"/>
                  <c:y val="-3.95818364605404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Совместное проведение различных  мероприятий </a:t>
                    </a:r>
                  </a:p>
                  <a:p>
                    <a:pPr>
                      <a:defRPr sz="1150"/>
                    </a:pP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536966744987089"/>
                      <c:h val="0.192267228790010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D15-47BE-BB0B-3A1DBF308689}"/>
                </c:ext>
              </c:extLst>
            </c:dLbl>
            <c:dLbl>
              <c:idx val="2"/>
              <c:layout>
                <c:manualLayout>
                  <c:x val="2.566441754297558E-2"/>
                  <c:y val="8.019551215445462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Выполнение иных работ/оказание иных услуг со стороны филиала                  16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857893686255603"/>
                      <c:h val="0.187226766756798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D15-47BE-BB0B-3A1DBF308689}"/>
                </c:ext>
              </c:extLst>
            </c:dLbl>
            <c:dLbl>
              <c:idx val="3"/>
              <c:layout>
                <c:manualLayout>
                  <c:x val="2.1625202883108111E-2"/>
                  <c:y val="-0.1939159979873091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5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BD11E2-F1F5-41AF-A9BF-C0E69C59100E}" type="CATEGORYNAME">
                      <a:rPr lang="ru-RU" sz="1150" b="1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150"/>
                      </a:pPr>
                      <a:t>[ИМЯ КАТЕГОРИИ]</a:t>
                    </a:fld>
                    <a:r>
                      <a:rPr lang="ru-RU" sz="115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ru-RU" sz="1150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150"/>
                    </a:pPr>
                    <a:r>
                      <a:rPr lang="ru-RU" sz="115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5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184379474898942"/>
                      <c:h val="0.164381872537841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D15-47BE-BB0B-3A1DBF308689}"/>
                </c:ext>
              </c:extLst>
            </c:dLbl>
            <c:dLbl>
              <c:idx val="4"/>
              <c:layout>
                <c:manualLayout>
                  <c:x val="9.1572874857786507E-2"/>
                  <c:y val="-4.287135090598511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Иное</a:t>
                    </a:r>
                  </a:p>
                  <a:p>
                    <a:r>
                      <a:rPr lang="ru-RU" sz="12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</a:t>
                    </a:r>
                  </a:p>
                  <a:p>
                    <a:endParaRPr lang="ru-RU" sz="1200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845491740003073E-2"/>
                      <c:h val="0.115607429255093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15-47BE-BB0B-3A1DBF30868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Целевая подготовка кадров по образовательным программам филиала</c:v>
                </c:pt>
                <c:pt idx="1">
                  <c:v>Совместное проведение различных мероприятий </c:v>
                </c:pt>
                <c:pt idx="2">
                  <c:v>Выполнение иных работ / оказание иных услуг со стороны филиала </c:v>
                </c:pt>
                <c:pt idx="3">
                  <c:v>Намерение сотрудничества без конкретизации 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18</c:v>
                </c:pt>
                <c:pt idx="2">
                  <c:v>16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5-47BE-BB0B-3A1DBF308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0.12746</cdr:x>
      <cdr:y>0.80273</cdr:y>
    </cdr:from>
    <cdr:to>
      <cdr:x>0.78647</cdr:x>
      <cdr:y>0.8656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753" y="3937222"/>
          <a:ext cx="2904460" cy="308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(Казанский и Омский филиалы)</a:t>
          </a:r>
          <a:endParaRPr lang="ru-RU" sz="1400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0.66298</cdr:x>
      <cdr:y>0.92126</cdr:y>
    </cdr:from>
    <cdr:to>
      <cdr:x>1</cdr:x>
      <cdr:y>0.97441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1637" y="4907468"/>
          <a:ext cx="1358103" cy="283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0.16512</cdr:x>
      <cdr:y>0.85313</cdr:y>
    </cdr:from>
    <cdr:to>
      <cdr:x>0.97907</cdr:x>
      <cdr:y>0.9676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913" y="4199750"/>
          <a:ext cx="3721396" cy="563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0.19535</cdr:x>
      <cdr:y>0.83153</cdr:y>
    </cdr:from>
    <cdr:to>
      <cdr:x>0.95814</cdr:x>
      <cdr:y>0.97624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93136" y="4093425"/>
          <a:ext cx="3487479" cy="712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0.16047</cdr:x>
      <cdr:y>0.81565</cdr:y>
    </cdr:from>
    <cdr:to>
      <cdr:x>0.94186</cdr:x>
      <cdr:y>0.97192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3648" y="4125320"/>
          <a:ext cx="3572540" cy="790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(Иркутский, Казанский, Московский областной, Омский, Оренбургский, Саранский, Среднерусский, Тверской филиалы)</a:t>
          </a:r>
          <a:endParaRPr lang="ru-RU" sz="1300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0.80844</cdr:x>
      <cdr:y>0.76008</cdr:y>
    </cdr:from>
    <cdr:to>
      <cdr:x>0.96003</cdr:x>
      <cdr:y>0.82258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3457" y="4008473"/>
          <a:ext cx="1740733" cy="32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0.64849</cdr:x>
      <cdr:y>0.8954</cdr:y>
    </cdr:from>
    <cdr:to>
      <cdr:x>0.90903</cdr:x>
      <cdr:y>0.93933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9710" y="4550735"/>
          <a:ext cx="1438199" cy="223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(Омский филиал)</a:t>
          </a:r>
          <a:endParaRPr lang="ru-RU" sz="1200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0.11397</cdr:x>
      <cdr:y>0.81032</cdr:y>
    </cdr:from>
    <cdr:to>
      <cdr:x>0.31434</cdr:x>
      <cdr:y>0.95387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7709" y="4042680"/>
          <a:ext cx="1103570" cy="716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Опубликованы в 2018 году</a:t>
          </a:r>
          <a:endParaRPr lang="ru-RU" sz="11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0.31274</cdr:x>
      <cdr:y>0.80489</cdr:y>
    </cdr:from>
    <cdr:to>
      <cdr:x>0.54412</cdr:x>
      <cdr:y>0.97905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22476" y="4015578"/>
          <a:ext cx="1274356" cy="868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Планируются к опубликованию в 2019 году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0.53089</cdr:x>
      <cdr:y>0.80606</cdr:y>
    </cdr:from>
    <cdr:to>
      <cdr:x>0.81081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23955" y="4021413"/>
          <a:ext cx="1541720" cy="967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опубликованы и не планируются к опубликованию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997F8-AB94-4EFA-8634-5A591CEADA20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B75B-333B-413E-A801-F804040D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B75B-333B-413E-A801-F804040DFC3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4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1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5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4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0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4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1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22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9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2443-1C9D-4106-BB23-E77405BE6FD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BA08-6002-4B9B-B415-0BC70EA84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0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15635"/>
            <a:ext cx="9144000" cy="2863273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обзор результатов опроса филиалов об образовательной и научно-экспертной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b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2018 года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92880"/>
            <a:ext cx="9144000" cy="126492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принял участие 51 филиал</a:t>
            </a:r>
          </a:p>
        </p:txBody>
      </p:sp>
    </p:spTree>
    <p:extLst>
      <p:ext uri="{BB962C8B-B14F-4D97-AF65-F5344CB8AC3E}">
        <p14:creationId xmlns:p14="http://schemas.microsoft.com/office/powerpoint/2010/main" val="24038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0242"/>
            <a:ext cx="10515600" cy="127590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2015 года Академия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программы повышения квалификации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в сфере муниципального управления.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данную инициативу и готовность к участию в подобных семинарах для преподавателей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1994"/>
              </p:ext>
            </p:extLst>
          </p:nvPr>
        </p:nvGraphicFramePr>
        <p:xfrm>
          <a:off x="838200" y="1616149"/>
          <a:ext cx="10515600" cy="492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2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387"/>
            <a:ext cx="10515600" cy="9888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филиалов в регулярных общероссийских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видеосеминарах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актуальным вопросам местного самоуправления и их оценка проекта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9941693"/>
              </p:ext>
            </p:extLst>
          </p:nvPr>
        </p:nvGraphicFramePr>
        <p:xfrm>
          <a:off x="347329" y="1275907"/>
          <a:ext cx="5486401" cy="508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1728738"/>
              </p:ext>
            </p:extLst>
          </p:nvPr>
        </p:nvGraphicFramePr>
        <p:xfrm>
          <a:off x="6324601" y="1275908"/>
          <a:ext cx="5520070" cy="508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96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4560"/>
            <a:ext cx="10515600" cy="28041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экспертная деятельность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58159"/>
            <a:ext cx="10515600" cy="2235201"/>
          </a:xfrm>
        </p:spPr>
        <p:txBody>
          <a:bodyPr/>
          <a:lstStyle/>
          <a:p>
            <a:pPr marL="0" indent="0" algn="ctr">
              <a:buNone/>
            </a:pP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3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2139"/>
            <a:ext cx="10515600" cy="112704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 конференции и иные научные и экспертные мероприятия общероссийского, межрегионального или регионального масштаба по проблемам ГМУ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участием филиалов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7428373"/>
              </p:ext>
            </p:extLst>
          </p:nvPr>
        </p:nvGraphicFramePr>
        <p:xfrm>
          <a:off x="393404" y="1637413"/>
          <a:ext cx="6241312" cy="465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163526"/>
              </p:ext>
            </p:extLst>
          </p:nvPr>
        </p:nvGraphicFramePr>
        <p:xfrm>
          <a:off x="6889896" y="1637413"/>
          <a:ext cx="4890977" cy="465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997874"/>
              </p:ext>
            </p:extLst>
          </p:nvPr>
        </p:nvGraphicFramePr>
        <p:xfrm>
          <a:off x="7230140" y="1754373"/>
          <a:ext cx="4359348" cy="440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3561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3917"/>
            <a:ext cx="10515600" cy="10632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серии совместных с филиалами РАНХиГС межрегиональных научно-практических конференций по актуальным аспектам местного самоуправления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филиалов РАНХиГС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417935"/>
              </p:ext>
            </p:extLst>
          </p:nvPr>
        </p:nvGraphicFramePr>
        <p:xfrm>
          <a:off x="372139" y="1690577"/>
          <a:ext cx="5443870" cy="46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5862890"/>
              </p:ext>
            </p:extLst>
          </p:nvPr>
        </p:nvGraphicFramePr>
        <p:xfrm>
          <a:off x="6172199" y="1690577"/>
          <a:ext cx="5672471" cy="46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68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097" y="361506"/>
            <a:ext cx="10515600" cy="10419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экспертные работы по проблемам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и муниципального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1144279"/>
              </p:ext>
            </p:extLst>
          </p:nvPr>
        </p:nvGraphicFramePr>
        <p:xfrm>
          <a:off x="350875" y="1581944"/>
          <a:ext cx="5550195" cy="468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117543"/>
              </p:ext>
            </p:extLst>
          </p:nvPr>
        </p:nvGraphicFramePr>
        <p:xfrm>
          <a:off x="6251944" y="1581945"/>
          <a:ext cx="5613991" cy="4682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4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Ваш филиал, по Вашему мнению, центром компетенций (признанной на межрегиональном или региональном уровне экспертной организацией) по вопросам государственного и муниципального управления?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9473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58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892" y="1775637"/>
            <a:ext cx="11291777" cy="17224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ОБРАЗОВАТЕЛЬНАЯ ДЕЯТЕЛЬНОСТЬ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3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65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Реализовывались ли Вашим филиалом в 2018 году образовательные программы дополнительного профессионального образования кадров государственного и муниципального управления?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4088998"/>
              </p:ext>
            </p:extLst>
          </p:nvPr>
        </p:nvGraphicFramePr>
        <p:xfrm>
          <a:off x="520995" y="1825625"/>
          <a:ext cx="5199321" cy="462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7709450"/>
              </p:ext>
            </p:extLst>
          </p:nvPr>
        </p:nvGraphicFramePr>
        <p:xfrm>
          <a:off x="6177516" y="1825625"/>
          <a:ext cx="5486401" cy="462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45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7079"/>
            <a:ext cx="10515600" cy="7655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ДПО для кадров ГМУ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(51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– всего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1 646 программ)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7675791"/>
              </p:ext>
            </p:extLst>
          </p:nvPr>
        </p:nvGraphicFramePr>
        <p:xfrm>
          <a:off x="363279" y="1297172"/>
          <a:ext cx="5732721" cy="507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4114106"/>
              </p:ext>
            </p:extLst>
          </p:nvPr>
        </p:nvGraphicFramePr>
        <p:xfrm>
          <a:off x="6283843" y="1297172"/>
          <a:ext cx="5567916" cy="507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08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(тематика) программ подготовки кадров государственной и муниципальной службы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3360" y="1036320"/>
            <a:ext cx="5679440" cy="514064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сферой (социальная защита, образование, здравоохранение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муниципальное управление (общие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вопросы)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политика и борьба с коррупцией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и муниципальными закупками 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муниципальная служба. Кадровое обеспечение и управление персоналом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обеспечение государственного управления и местного самоуправления 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государственными и муниципальными финансами. Финансовый контроль </a:t>
            </a:r>
          </a:p>
          <a:p>
            <a:pPr marL="0" lv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Информационно-аналитические и коммуникационные технологии в ГМУ </a:t>
            </a:r>
          </a:p>
          <a:p>
            <a:pPr marL="0" lv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 в сфере государственного и муниципального управления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Контрольно-надзорная деятельность органов государственной власти и местного самоуправления 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политика, межнациональные и межконфессиональные отношения 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ГМУ </a:t>
            </a:r>
          </a:p>
          <a:p>
            <a:pPr marL="0" lv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планирование развития и инвестиционная привлекательность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и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конфликтология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ГМУ.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государственным и муниципальным имуществом, учреждениями и земельными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 </a:t>
            </a:r>
          </a:p>
          <a:p>
            <a:pPr marL="0" lv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Иное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40826"/>
              </p:ext>
            </p:extLst>
          </p:nvPr>
        </p:nvGraphicFramePr>
        <p:xfrm>
          <a:off x="6116320" y="1036320"/>
          <a:ext cx="5862320" cy="514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32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5813"/>
            <a:ext cx="10515600" cy="8931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в филиалах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089485"/>
              </p:ext>
            </p:extLst>
          </p:nvPr>
        </p:nvGraphicFramePr>
        <p:xfrm>
          <a:off x="180754" y="1318439"/>
          <a:ext cx="3774558" cy="507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541899"/>
              </p:ext>
            </p:extLst>
          </p:nvPr>
        </p:nvGraphicFramePr>
        <p:xfrm>
          <a:off x="4093535" y="1318438"/>
          <a:ext cx="3870251" cy="507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363835"/>
              </p:ext>
            </p:extLst>
          </p:nvPr>
        </p:nvGraphicFramePr>
        <p:xfrm>
          <a:off x="8102009" y="1318440"/>
          <a:ext cx="3898051" cy="507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35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8465"/>
            <a:ext cx="10515600" cy="9671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(договоры) с органами государственной власти, местного самоуправления, объединениями муниципальных образований (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7913240"/>
              </p:ext>
            </p:extLst>
          </p:nvPr>
        </p:nvGraphicFramePr>
        <p:xfrm>
          <a:off x="5381846" y="1690688"/>
          <a:ext cx="6342322" cy="473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5866938"/>
              </p:ext>
            </p:extLst>
          </p:nvPr>
        </p:nvGraphicFramePr>
        <p:xfrm>
          <a:off x="223284" y="1825625"/>
          <a:ext cx="506109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992214"/>
              </p:ext>
            </p:extLst>
          </p:nvPr>
        </p:nvGraphicFramePr>
        <p:xfrm>
          <a:off x="467832" y="1690688"/>
          <a:ext cx="4593265" cy="473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250793"/>
              </p:ext>
            </p:extLst>
          </p:nvPr>
        </p:nvGraphicFramePr>
        <p:xfrm>
          <a:off x="223284" y="1690689"/>
          <a:ext cx="4837813" cy="473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550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340" y="329610"/>
            <a:ext cx="10524460" cy="79744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программ дополнительного образования государственных и муниципальных служащих учебно-методическими комплексами (собственная оценка)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138717"/>
              </p:ext>
            </p:extLst>
          </p:nvPr>
        </p:nvGraphicFramePr>
        <p:xfrm>
          <a:off x="457201" y="1182999"/>
          <a:ext cx="11025962" cy="385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65274" y="5164891"/>
            <a:ext cx="2234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программы в полном объеме обеспечены актуальными УМК, качество которых соответствует современным требованиям подготовки кадров и требованиям УМО РАНХиГС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9442" y="5164890"/>
            <a:ext cx="1913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полном объеме обеспечены УМК, но требуется их актуализация либо адаптация к требованиям УМО РАНХиГС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908" y="5164891"/>
            <a:ext cx="1497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обеспечены УМК,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соответствующими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УМО РАНХиГС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38754" y="5164891"/>
            <a:ext cx="1913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реализуются без соответствующих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(Иркутский филиал) </a:t>
            </a:r>
            <a:endParaRPr lang="ru-RU" sz="1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52614" y="5164891"/>
            <a:ext cx="186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ответа 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Балаковский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Казанский, Омский филиалы)</a:t>
            </a:r>
            <a:endParaRPr lang="ru-RU" sz="1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093" y="244549"/>
            <a:ext cx="10185992" cy="123337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Академии по актуализации разработанных и созданию новых УМК и учебных пособий по т.н. «стандартным» программам дополнительного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системы МСУ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90449"/>
              </p:ext>
            </p:extLst>
          </p:nvPr>
        </p:nvGraphicFramePr>
        <p:xfrm>
          <a:off x="148856" y="1477926"/>
          <a:ext cx="3983666" cy="490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82045"/>
              </p:ext>
            </p:extLst>
          </p:nvPr>
        </p:nvGraphicFramePr>
        <p:xfrm>
          <a:off x="4242391" y="1477926"/>
          <a:ext cx="3848987" cy="490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401662"/>
              </p:ext>
            </p:extLst>
          </p:nvPr>
        </p:nvGraphicFramePr>
        <p:xfrm>
          <a:off x="8201247" y="1477926"/>
          <a:ext cx="3824176" cy="490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07792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1628</TotalTime>
  <Words>778</Words>
  <Application>Microsoft Office PowerPoint</Application>
  <PresentationFormat>Широкоэкранный</PresentationFormat>
  <Paragraphs>137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Краткий обзор результатов опроса филиалов об образовательной и научно-экспертной деятельности  по итогам 2018 года</vt:lpstr>
      <vt:lpstr>I. ОБРАЗОВАТЕЛЬНАЯ ДЕЯТЕЛЬНОСТЬ</vt:lpstr>
      <vt:lpstr>Реализовывались ли Вашим филиалом в 2018 году образовательные программы дополнительного профессионального образования кадров государственного и муниципального управления? </vt:lpstr>
      <vt:lpstr>Реализация программ ДПО для кадров ГМУ (51 филиал – всего 1 646 программ)</vt:lpstr>
      <vt:lpstr>Основные направления (тематика) программ подготовки кадров государственной и муниципальной службы </vt:lpstr>
      <vt:lpstr>Образовательные программы в филиалах </vt:lpstr>
      <vt:lpstr>Соглашения (договоры) с органами государственной власти, местного самоуправления, объединениями муниципальных образований (2018 г.) </vt:lpstr>
      <vt:lpstr>Обеспеченность программ дополнительного образования государственных и муниципальных служащих учебно-методическими комплексами (собственная оценка) </vt:lpstr>
      <vt:lpstr>Оценка деятельности Академии по актуализации разработанных и созданию новых УМК и учебных пособий по т.н. «стандартным» программам дополнительного образования для системы МСУ </vt:lpstr>
      <vt:lpstr>С 2015 года Академия проводит специальные программы повышения квалификации для преподавателей в сфере муниципального управления.  Оцените данную инициативу и готовность к участию в подобных семинарах для преподавателей в будущем </vt:lpstr>
      <vt:lpstr>Участие филиалов в регулярных общероссийских видеосеминарах по актуальным вопросам местного самоуправления и их оценка проекта </vt:lpstr>
      <vt:lpstr> II. Научная и экспертная деятельность </vt:lpstr>
      <vt:lpstr>Научно-практические конференции и иные научные и экспертные мероприятия общероссийского, межрегионального или регионального масштаба по проблемам ГМУ                   с участием филиалов </vt:lpstr>
      <vt:lpstr>Оценка серии совместных с филиалами РАНХиГС межрегиональных научно-практических конференций по актуальным аспектам местного самоуправления  на базе филиалов РАНХиГС</vt:lpstr>
      <vt:lpstr>Научные и экспертные работы по проблемам государственного и муниципального управления </vt:lpstr>
      <vt:lpstr>Является ли Ваш филиал, по Вашему мнению, центром компетенций (признанной на межрегиональном или региональном уровне экспертной организацией) по вопросам государственного и муниципального управления?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Волгина Наталья Васильевна</dc:creator>
  <cp:lastModifiedBy>Волгина Наталья Васильевна</cp:lastModifiedBy>
  <cp:revision>126</cp:revision>
  <dcterms:created xsi:type="dcterms:W3CDTF">2019-03-27T14:09:19Z</dcterms:created>
  <dcterms:modified xsi:type="dcterms:W3CDTF">2019-04-17T16:16:38Z</dcterms:modified>
</cp:coreProperties>
</file>